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7" r:id="rId4"/>
  </p:sldMasterIdLst>
  <p:notesMasterIdLst>
    <p:notesMasterId r:id="rId79"/>
  </p:notesMasterIdLst>
  <p:sldIdLst>
    <p:sldId id="382" r:id="rId5"/>
    <p:sldId id="391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6" r:id="rId52"/>
    <p:sldId id="475" r:id="rId53"/>
    <p:sldId id="477" r:id="rId54"/>
    <p:sldId id="478" r:id="rId55"/>
    <p:sldId id="479" r:id="rId56"/>
    <p:sldId id="481" r:id="rId57"/>
    <p:sldId id="480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99" r:id="rId76"/>
    <p:sldId id="500" r:id="rId77"/>
    <p:sldId id="50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Bignall" initials="A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9"/>
    <a:srgbClr val="3DA8B6"/>
    <a:srgbClr val="ACDB33"/>
    <a:srgbClr val="A82290"/>
    <a:srgbClr val="FFFFF3"/>
    <a:srgbClr val="FF811D"/>
    <a:srgbClr val="B3DEFF"/>
    <a:srgbClr val="0BD0D9"/>
    <a:srgbClr val="B2B2B2"/>
    <a:srgbClr val="171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1DAFD-CF51-4D7F-9143-B9A5763BA99C}" v="1022" dt="2025-06-06T08:04:24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C5E069-A5F3-49B6-90F6-532008451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9AF27-2C90-4522-86FA-87BAC7652B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54AF1-98B5-421F-A364-19C8228B30E8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799C08-6738-40AF-94C7-A3EC1FF96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B5C2EA-25B5-4350-8447-2E1ADC555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670F3-B8C9-448A-8CB2-05414947D9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48D4C-277D-4AE8-BA43-A149E7DAC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BD684-F278-4144-AA3A-3937AA50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elmet&#10;&#10;Description automatically generated">
            <a:extLst>
              <a:ext uri="{FF2B5EF4-FFF2-40B4-BE49-F238E27FC236}">
                <a16:creationId xmlns:a16="http://schemas.microsoft.com/office/drawing/2014/main" id="{98658435-8511-4F13-921D-6A77455D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D4F59-25A7-4DFE-B95F-3102AB0833A6}"/>
              </a:ext>
            </a:extLst>
          </p:cNvPr>
          <p:cNvSpPr/>
          <p:nvPr userDrawn="1"/>
        </p:nvSpPr>
        <p:spPr>
          <a:xfrm>
            <a:off x="0" y="0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3DBCE-0E34-4B02-8D34-422EBFA61208}"/>
              </a:ext>
            </a:extLst>
          </p:cNvPr>
          <p:cNvSpPr/>
          <p:nvPr/>
        </p:nvSpPr>
        <p:spPr>
          <a:xfrm>
            <a:off x="0" y="0"/>
            <a:ext cx="10370916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96021-BC42-4C3E-B176-B40C375DC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6A32EB-D29A-4A55-B8F8-28AD0512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36C5B-4FD8-48AE-BD0A-E6B814F8B6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FF664-FFF4-40FB-8C5B-A3B56FA6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40" y="52070"/>
            <a:ext cx="6076160" cy="6805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4763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5702854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29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7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4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55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049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6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52CAD-D294-45BA-97EE-73BCFE5F4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064DD-ACDE-44EE-A819-9C648AFD2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0E24D-CD2B-4E33-A407-1E4374D87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3A4BA-7D9D-4D9A-91A3-B8C623FC60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820905-3214-4374-ACD9-F2395EEB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095" y="0"/>
            <a:ext cx="123130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/>
        </p:nvSpPr>
        <p:spPr>
          <a:xfrm>
            <a:off x="-347130" y="-34058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04526A-60F5-4D20-B6DE-0B795856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863B3-2F4D-4FF4-B501-74D00F021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72F2E-7458-4B72-8205-A156851687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698413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310E79-A36F-4404-B2B4-EF6163E6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B5A9B-D435-4803-9ABC-F7C3379C390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71419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F3B83-E26B-494F-8196-CA317CDD3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7A7FA8-7881-4BC8-89EE-E14EA006B3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1421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57F94A6-8C9C-437C-89C7-95AFAE5B04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1419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A21C5-6EF3-4666-B36C-02E1B1989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39B938-90D9-4970-9874-503827531B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621BA2F-6445-40A0-BE8B-9DBB9C9C0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2543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C5024CD-3A19-48C2-A649-ABACD3DAA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382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8A28E-CF3A-49B4-8784-97E1382CF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10657244" cy="4859338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722B1-2244-4048-B1E1-9F2DDF0BFB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2080469-C78F-4321-AE38-680951AD75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CF505-44D1-4566-82C6-127035B82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A0112-FA3B-4493-8290-3CEB292672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27D3F-C3BC-4F19-858C-9F54A55D8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8DA53-A5F4-4B30-A661-16BFE1205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5F498-2CA8-4544-B969-9ABB87292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665" y="0"/>
            <a:ext cx="85493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142E08-FA61-4545-8A94-08085E9DCADB}"/>
              </a:ext>
            </a:extLst>
          </p:cNvPr>
          <p:cNvSpPr/>
          <p:nvPr userDrawn="1"/>
        </p:nvSpPr>
        <p:spPr>
          <a:xfrm>
            <a:off x="-347130" y="0"/>
            <a:ext cx="1209578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 userDrawn="1"/>
        </p:nvSpPr>
        <p:spPr>
          <a:xfrm>
            <a:off x="-347130" y="0"/>
            <a:ext cx="1227127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99B3DBA-206A-495B-B2FA-7A2C627E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AA515-BDFB-4F68-B940-67A9A8AF5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B5C79B-7053-4403-B148-F795CEBEA7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and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BE1AB-E90A-408F-9E72-B72DD1282E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 and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02721-9175-4924-A4B7-F68337115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table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8B84-65B1-4F6C-A5D3-A8F65286A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932B9-6162-448E-A30D-730E0C1E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58319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Click to add quote</a:t>
            </a:r>
            <a:endParaRPr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58319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Name</a:t>
            </a:r>
            <a:endParaRPr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758319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Designation</a:t>
            </a:r>
            <a:endParaRPr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7728179" y="1298178"/>
            <a:ext cx="4061054" cy="4408850"/>
          </a:xfrm>
          <a:prstGeom prst="rect">
            <a:avLst/>
          </a:prstGeom>
        </p:spPr>
      </p:pic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FEED8DEB-9540-4452-BA6E-2722AC3827D7}"/>
              </a:ext>
            </a:extLst>
          </p:cNvPr>
          <p:cNvSpPr txBox="1"/>
          <p:nvPr userDrawn="1"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19743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037350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Click to add quote</a:t>
            </a:r>
            <a:endParaRPr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037350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Name</a:t>
            </a:r>
            <a:endParaRPr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037350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/>
              <a:t>Designation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863" y="1579654"/>
            <a:ext cx="3497137" cy="486284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EA144-082C-4097-BF16-087902E3E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550" y="1341438"/>
            <a:ext cx="1863926" cy="194141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584A0131-EF6E-4905-8F20-AC89A0E2D058}"/>
              </a:ext>
            </a:extLst>
          </p:cNvPr>
          <p:cNvSpPr txBox="1"/>
          <p:nvPr userDrawn="1"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45952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67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505" y="-431404"/>
            <a:ext cx="7701658" cy="728940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64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ithout ti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F32688-2493-4131-A58D-B8B632319071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DC28A0-7481-4DCD-8152-1DD853E2D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B759EF-9E2F-490B-8FDF-3A74699D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8E1B9-AC97-4422-BCBF-B1A97F5E1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6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vider slid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8DA31-54FD-475B-B226-DA2E121BA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FE6B-34BF-4928-B129-1347223EB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der slide #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D7948-FF14-42CA-980A-3F2D9E21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E76A9-46FB-41A6-8627-AEB4BC15F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D68FAD1B-4526-465B-9857-9563A5EF3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480" y="0"/>
            <a:ext cx="631952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D4FD59-76AB-4E26-BFBD-B41CC45BD986}"/>
              </a:ext>
            </a:extLst>
          </p:cNvPr>
          <p:cNvSpPr/>
          <p:nvPr userDrawn="1"/>
        </p:nvSpPr>
        <p:spPr>
          <a:xfrm>
            <a:off x="0" y="-17324"/>
            <a:ext cx="8298144" cy="6875324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60351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60351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5B7358-D7C8-4B29-97B2-F5F129FE62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6" y="348471"/>
            <a:ext cx="2903184" cy="9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075DF-1CAB-41A6-A2D3-2B76A6627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493520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1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 slide #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D8895-9859-4B96-879B-D6B24C908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1909C-BD50-4438-947E-DD42D4791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3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slide #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DFE0-8F89-4E6D-A7EC-7D587A678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11122-0CA8-47D3-9C30-01E0C1DF8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8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vider slide #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F0910F-26E0-466C-86EA-A37976F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8B804-AA2D-448F-BF77-F85EF957A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2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26A5F-EBED-4B6E-9AFA-DE8185214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845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4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Key Figure Content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6D07F-D198-4EBE-B44F-FBA5A22FB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1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D9C3E1-C539-4C56-B632-D7E6596FBBAE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358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7038B9-0559-4491-B6B0-41388DE0F32A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7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BA6957-A8FE-472B-A9C0-D425DAFFE720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365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2C083-EBD1-4092-8BA3-771E28F2701E}"/>
              </a:ext>
            </a:extLst>
          </p:cNvPr>
          <p:cNvSpPr/>
          <p:nvPr userDrawn="1"/>
        </p:nvSpPr>
        <p:spPr>
          <a:xfrm rot="1779469">
            <a:off x="-955264" y="-2718939"/>
            <a:ext cx="14117648" cy="12269320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77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C5EDA15-B776-4709-9EA2-C07F2F56751F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9A6DEF-4FD8-43EB-8943-CC858226C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3856" y="-26827"/>
            <a:ext cx="8298144" cy="69021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9E8AD2-5E8D-463A-AAE4-88FC8815E600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606035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606035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FD201-B5BE-4C72-9EBE-F2F2E4E11C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D1ADE-D4B9-4C88-B3C8-E60DCB113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123A4-08D9-43F1-9237-307837BF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2100" y="-26827"/>
            <a:ext cx="698990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56386C-7E41-4998-9C01-CB62640F21A6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F9E9D8-2DAC-4F3B-B593-C1E14BD64E37}"/>
              </a:ext>
            </a:extLst>
          </p:cNvPr>
          <p:cNvSpPr/>
          <p:nvPr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7907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7907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5D1EC8-5C9B-4988-896B-5BA14AD03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CE06B-69ED-4A6F-BA45-21AD58F4E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02F358-3CE7-40CB-A798-D347C50E6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450" y="-26827"/>
            <a:ext cx="753355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8B491-C0D9-41AF-8928-99CA8347D627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42345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4234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A524C0-DF6C-4A30-B18A-E5AC6ADFA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5482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25743-0ADF-40C2-8536-4BF2D4B50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1E3B8-3EA1-4142-9C4F-6DA6DC73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072" y="-26827"/>
            <a:ext cx="8042928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992BED-12CD-4B84-95FD-204CBBB2B738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8923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8923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48D45-32B4-4982-AD04-D80FDE6AB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83618-6CC9-4984-B74B-D1E3EC8E1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5" y="1341437"/>
            <a:ext cx="10657243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/>
              <a:t>Third level (Bullet)</a:t>
            </a:r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Copyright © 2023 </a:t>
            </a:r>
            <a:r>
              <a:rPr lang="en-US" err="1"/>
              <a:t>Aaseya</a:t>
            </a:r>
            <a:r>
              <a:rPr lang="en-US"/>
              <a:t>. All Rights Reserved.</a:t>
            </a:r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9509D-B1F4-4794-87DF-B63E0BBBC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  <p15:guide id="9" pos="347" userDrawn="1">
          <p15:clr>
            <a:srgbClr val="FBAE40"/>
          </p15:clr>
        </p15:guide>
        <p15:guide id="10" pos="7072" userDrawn="1">
          <p15:clr>
            <a:srgbClr val="FBAE40"/>
          </p15:clr>
        </p15:guide>
        <p15:guide id="11" orient="horz" pos="2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2D20-B497-44BF-A13A-19DF2C57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09" y="1993928"/>
            <a:ext cx="6642491" cy="1146086"/>
          </a:xfrm>
        </p:spPr>
        <p:txBody>
          <a:bodyPr/>
          <a:lstStyle/>
          <a:p>
            <a:r>
              <a:rPr lang="en-IN"/>
              <a:t>AI-Competency Training (ACT)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28B5-40D0-45FE-AA40-2C26A0D09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109" y="3140014"/>
            <a:ext cx="5303548" cy="577973"/>
          </a:xfrm>
        </p:spPr>
        <p:txBody>
          <a:bodyPr lIns="91440" tIns="45720" rIns="91440" bIns="45720" anchor="t"/>
          <a:lstStyle/>
          <a:p>
            <a:r>
              <a:rPr lang="en-US" sz="2000"/>
              <a:t>Building future-ready AI skills across Aaseya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6340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7C71-0285-3CDB-4E9B-AE93DEC8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988FF-C1FB-0A8B-E3C1-CD7A89A71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EBDE80-F180-8C88-5E48-3137AADA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6" y="914755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u="sng">
                <a:solidFill>
                  <a:srgbClr val="006EBE"/>
                </a:solidFill>
              </a:rPr>
              <a:t>The following are some examples of descriptive Statistics:</a:t>
            </a:r>
            <a:br>
              <a:rPr lang="en-US" sz="2800">
                <a:latin typeface="Comic Sans MS"/>
                <a:cs typeface="Comic Sans MS"/>
              </a:rPr>
            </a:br>
            <a:endParaRPr lang="en-US" sz="2800" u="sng">
              <a:cs typeface="Comic Sans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69F7A-5FE2-308D-F008-57D1EB358B66}"/>
              </a:ext>
            </a:extLst>
          </p:cNvPr>
          <p:cNvSpPr txBox="1"/>
          <p:nvPr/>
        </p:nvSpPr>
        <p:spPr>
          <a:xfrm>
            <a:off x="555705" y="1751617"/>
            <a:ext cx="1053199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4865" marR="6985" indent="-412115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The</a:t>
            </a:r>
            <a:r>
              <a:rPr lang="en-US" sz="2400" spc="35">
                <a:cs typeface="Comic Sans MS"/>
              </a:rPr>
              <a:t> </a:t>
            </a:r>
            <a:r>
              <a:rPr lang="en-US" sz="2400">
                <a:cs typeface="Comic Sans MS"/>
              </a:rPr>
              <a:t>daily</a:t>
            </a:r>
            <a:r>
              <a:rPr lang="en-US" sz="2400" spc="20">
                <a:cs typeface="Comic Sans MS"/>
              </a:rPr>
              <a:t> </a:t>
            </a:r>
            <a:r>
              <a:rPr lang="en-US" sz="2400">
                <a:cs typeface="Comic Sans MS"/>
              </a:rPr>
              <a:t>average</a:t>
            </a:r>
            <a:r>
              <a:rPr lang="en-US" sz="2400" spc="50">
                <a:cs typeface="Comic Sans MS"/>
              </a:rPr>
              <a:t> </a:t>
            </a:r>
            <a:r>
              <a:rPr lang="en-US" sz="2400">
                <a:cs typeface="Comic Sans MS"/>
              </a:rPr>
              <a:t>temperature</a:t>
            </a:r>
            <a:r>
              <a:rPr lang="en-US" sz="2400" spc="45">
                <a:cs typeface="Comic Sans MS"/>
              </a:rPr>
              <a:t> </a:t>
            </a:r>
            <a:r>
              <a:rPr lang="en-US" sz="2400">
                <a:cs typeface="Comic Sans MS"/>
              </a:rPr>
              <a:t>range</a:t>
            </a:r>
            <a:r>
              <a:rPr lang="en-US" sz="2400" spc="4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45">
                <a:cs typeface="Comic Sans MS"/>
              </a:rPr>
              <a:t> </a:t>
            </a:r>
            <a:r>
              <a:rPr lang="en-US" sz="2400">
                <a:cs typeface="Comic Sans MS"/>
              </a:rPr>
              <a:t>AA</a:t>
            </a:r>
            <a:r>
              <a:rPr lang="en-US" sz="2400" spc="30">
                <a:cs typeface="Comic Sans MS"/>
              </a:rPr>
              <a:t> </a:t>
            </a:r>
            <a:r>
              <a:rPr lang="en-US" sz="2400">
                <a:cs typeface="Comic Sans MS"/>
              </a:rPr>
              <a:t>was</a:t>
            </a:r>
            <a:r>
              <a:rPr lang="en-US" sz="2400" spc="30">
                <a:cs typeface="Comic Sans MS"/>
              </a:rPr>
              <a:t> </a:t>
            </a:r>
            <a:r>
              <a:rPr lang="en-US" sz="2400">
                <a:cs typeface="Comic Sans MS"/>
              </a:rPr>
              <a:t>25</a:t>
            </a:r>
            <a:r>
              <a:rPr lang="en-US" sz="2400" spc="35">
                <a:cs typeface="Comic Sans MS"/>
              </a:rPr>
              <a:t> </a:t>
            </a:r>
            <a:r>
              <a:rPr lang="en-US" sz="2400" spc="-25">
                <a:cs typeface="Comic Sans MS"/>
              </a:rPr>
              <a:t>0c </a:t>
            </a:r>
            <a:r>
              <a:rPr lang="en-US" sz="2400">
                <a:cs typeface="Comic Sans MS"/>
              </a:rPr>
              <a:t>last</a:t>
            </a:r>
            <a:r>
              <a:rPr lang="en-US" sz="2400" spc="-60">
                <a:cs typeface="Comic Sans MS"/>
              </a:rPr>
              <a:t> </a:t>
            </a:r>
            <a:r>
              <a:rPr lang="en-US" sz="2400">
                <a:cs typeface="Comic Sans MS"/>
              </a:rPr>
              <a:t>week</a:t>
            </a:r>
            <a:r>
              <a:rPr lang="en-US" sz="2400" spc="-60">
                <a:cs typeface="Comic Sans MS"/>
              </a:rPr>
              <a:t> </a:t>
            </a:r>
            <a:r>
              <a:rPr lang="en-US" sz="2400" spc="-50">
                <a:cs typeface="Comic Sans MS"/>
              </a:rPr>
              <a:t>.</a:t>
            </a:r>
            <a:endParaRPr lang="en-US" sz="2400">
              <a:cs typeface="Comic Sans MS"/>
            </a:endParaRPr>
          </a:p>
          <a:p>
            <a:pPr marL="824865" marR="5080" indent="-412115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The</a:t>
            </a:r>
            <a:r>
              <a:rPr lang="en-US" sz="2400" spc="595">
                <a:cs typeface="Comic Sans MS"/>
              </a:rPr>
              <a:t> </a:t>
            </a:r>
            <a:r>
              <a:rPr lang="en-US" sz="2400">
                <a:cs typeface="Comic Sans MS"/>
              </a:rPr>
              <a:t>maximum</a:t>
            </a:r>
            <a:r>
              <a:rPr lang="en-US" sz="2400" spc="585">
                <a:cs typeface="Comic Sans MS"/>
              </a:rPr>
              <a:t> </a:t>
            </a:r>
            <a:r>
              <a:rPr lang="en-US" sz="2400">
                <a:cs typeface="Comic Sans MS"/>
              </a:rPr>
              <a:t>amount</a:t>
            </a:r>
            <a:r>
              <a:rPr lang="en-US" sz="2400" spc="59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585">
                <a:cs typeface="Comic Sans MS"/>
              </a:rPr>
              <a:t> </a:t>
            </a:r>
            <a:r>
              <a:rPr lang="en-US" sz="2400">
                <a:cs typeface="Comic Sans MS"/>
              </a:rPr>
              <a:t>coffee</a:t>
            </a:r>
            <a:r>
              <a:rPr lang="en-US" sz="2400" spc="585">
                <a:cs typeface="Comic Sans MS"/>
              </a:rPr>
              <a:t> </a:t>
            </a:r>
            <a:r>
              <a:rPr lang="en-US" sz="2400">
                <a:cs typeface="Comic Sans MS"/>
              </a:rPr>
              <a:t>export</a:t>
            </a:r>
            <a:r>
              <a:rPr lang="en-US" sz="2400" spc="595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585">
                <a:cs typeface="Comic Sans MS"/>
              </a:rPr>
              <a:t> </a:t>
            </a:r>
            <a:r>
              <a:rPr lang="en-US" sz="2400">
                <a:cs typeface="Comic Sans MS"/>
              </a:rPr>
              <a:t>Eth.</a:t>
            </a:r>
            <a:r>
              <a:rPr lang="en-US" sz="2400" spc="580">
                <a:cs typeface="Comic Sans MS"/>
              </a:rPr>
              <a:t> </a:t>
            </a:r>
            <a:r>
              <a:rPr lang="en-US" sz="2400" spc="-25">
                <a:cs typeface="Comic Sans MS"/>
              </a:rPr>
              <a:t>(as </a:t>
            </a:r>
            <a:r>
              <a:rPr lang="en-US" sz="2400">
                <a:cs typeface="Comic Sans MS"/>
              </a:rPr>
              <a:t>observed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from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the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last</a:t>
            </a:r>
            <a:r>
              <a:rPr lang="en-US" sz="2400" spc="-10">
                <a:cs typeface="Comic Sans MS"/>
              </a:rPr>
              <a:t>  </a:t>
            </a:r>
            <a:r>
              <a:rPr lang="en-US" sz="2400">
                <a:cs typeface="Comic Sans MS"/>
              </a:rPr>
              <a:t>20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years)</a:t>
            </a:r>
            <a:r>
              <a:rPr lang="en-US" sz="2400" spc="-10">
                <a:cs typeface="Comic Sans MS"/>
              </a:rPr>
              <a:t>  </a:t>
            </a:r>
            <a:r>
              <a:rPr lang="en-US" sz="2400">
                <a:cs typeface="Comic Sans MS"/>
              </a:rPr>
              <a:t>was</a:t>
            </a:r>
            <a:r>
              <a:rPr lang="en-US" sz="2400" spc="-30">
                <a:cs typeface="Comic Sans MS"/>
              </a:rPr>
              <a:t>  </a:t>
            </a:r>
            <a:r>
              <a:rPr lang="en-US" sz="2400">
                <a:cs typeface="Comic Sans MS"/>
              </a:rPr>
              <a:t>in</a:t>
            </a:r>
            <a:r>
              <a:rPr lang="en-US" sz="2400" spc="-5">
                <a:cs typeface="Comic Sans MS"/>
              </a:rPr>
              <a:t>  </a:t>
            </a:r>
            <a:r>
              <a:rPr lang="en-US" sz="2400">
                <a:cs typeface="Comic Sans MS"/>
              </a:rPr>
              <a:t>the</a:t>
            </a:r>
            <a:r>
              <a:rPr lang="en-US" sz="2400" spc="-10">
                <a:cs typeface="Comic Sans MS"/>
              </a:rPr>
              <a:t>  </a:t>
            </a:r>
            <a:r>
              <a:rPr lang="en-US" sz="2400" spc="-20">
                <a:cs typeface="Comic Sans MS"/>
              </a:rPr>
              <a:t>year 2004.</a:t>
            </a:r>
            <a:endParaRPr lang="en-US" sz="2400">
              <a:cs typeface="Comic Sans MS"/>
            </a:endParaRPr>
          </a:p>
          <a:p>
            <a:pPr marL="824865" marR="7620" indent="-412115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The</a:t>
            </a:r>
            <a:r>
              <a:rPr lang="en-US" sz="2400" spc="550">
                <a:cs typeface="Comic Sans MS"/>
              </a:rPr>
              <a:t> </a:t>
            </a:r>
            <a:r>
              <a:rPr lang="en-US" sz="2400">
                <a:cs typeface="Comic Sans MS"/>
              </a:rPr>
              <a:t>average</a:t>
            </a:r>
            <a:r>
              <a:rPr lang="en-US" sz="2400" spc="550">
                <a:cs typeface="Comic Sans MS"/>
              </a:rPr>
              <a:t> </a:t>
            </a:r>
            <a:r>
              <a:rPr lang="en-US" sz="2400">
                <a:cs typeface="Comic Sans MS"/>
              </a:rPr>
              <a:t>age</a:t>
            </a:r>
            <a:r>
              <a:rPr lang="en-US" sz="2400" spc="55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550">
                <a:cs typeface="Comic Sans MS"/>
              </a:rPr>
              <a:t> </a:t>
            </a:r>
            <a:r>
              <a:rPr lang="en-US" sz="2400">
                <a:cs typeface="Comic Sans MS"/>
              </a:rPr>
              <a:t>athletes</a:t>
            </a:r>
            <a:r>
              <a:rPr lang="en-US" sz="2400" spc="535">
                <a:cs typeface="Comic Sans MS"/>
              </a:rPr>
              <a:t> </a:t>
            </a:r>
            <a:r>
              <a:rPr lang="en-US" sz="2400">
                <a:cs typeface="Comic Sans MS"/>
              </a:rPr>
              <a:t>participated</a:t>
            </a:r>
            <a:r>
              <a:rPr lang="en-US" sz="2400" spc="555">
                <a:cs typeface="Comic Sans MS"/>
              </a:rPr>
              <a:t> </a:t>
            </a:r>
            <a:r>
              <a:rPr lang="en-US" sz="2400">
                <a:cs typeface="Comic Sans MS"/>
              </a:rPr>
              <a:t>in</a:t>
            </a:r>
            <a:r>
              <a:rPr lang="en-US" sz="2400" spc="55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London </a:t>
            </a:r>
            <a:r>
              <a:rPr lang="en-US" sz="2400">
                <a:cs typeface="Comic Sans MS"/>
              </a:rPr>
              <a:t>Marathon</a:t>
            </a:r>
            <a:r>
              <a:rPr lang="en-US" sz="2400" spc="-80">
                <a:cs typeface="Comic Sans MS"/>
              </a:rPr>
              <a:t> </a:t>
            </a:r>
            <a:r>
              <a:rPr lang="en-US" sz="2400">
                <a:cs typeface="Comic Sans MS"/>
              </a:rPr>
              <a:t>was</a:t>
            </a:r>
            <a:r>
              <a:rPr lang="en-US" sz="2400" spc="-45">
                <a:cs typeface="Comic Sans MS"/>
              </a:rPr>
              <a:t> </a:t>
            </a:r>
            <a:r>
              <a:rPr lang="en-US" sz="2400">
                <a:cs typeface="Comic Sans MS"/>
              </a:rPr>
              <a:t>25</a:t>
            </a:r>
            <a:r>
              <a:rPr lang="en-US" sz="2400" spc="-5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years.</a:t>
            </a:r>
            <a:endParaRPr lang="en-US" sz="2400">
              <a:cs typeface="Comic Sans MS"/>
            </a:endParaRPr>
          </a:p>
          <a:p>
            <a:pPr marL="756284" indent="-342900" algn="just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 75%</a:t>
            </a:r>
            <a:r>
              <a:rPr lang="en-US" sz="2400" spc="-45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-40">
                <a:cs typeface="Comic Sans MS"/>
              </a:rPr>
              <a:t> </a:t>
            </a:r>
            <a:r>
              <a:rPr lang="en-US" sz="2400">
                <a:cs typeface="Comic Sans MS"/>
              </a:rPr>
              <a:t>the</a:t>
            </a:r>
            <a:r>
              <a:rPr lang="en-US" sz="2400" spc="-65">
                <a:cs typeface="Comic Sans MS"/>
              </a:rPr>
              <a:t> </a:t>
            </a:r>
            <a:r>
              <a:rPr lang="en-US" sz="2400">
                <a:cs typeface="Comic Sans MS"/>
              </a:rPr>
              <a:t>instructors</a:t>
            </a:r>
            <a:r>
              <a:rPr lang="en-US" sz="2400" spc="-80">
                <a:cs typeface="Comic Sans MS"/>
              </a:rPr>
              <a:t> </a:t>
            </a:r>
            <a:r>
              <a:rPr lang="en-US" sz="2400">
                <a:cs typeface="Comic Sans MS"/>
              </a:rPr>
              <a:t>in</a:t>
            </a:r>
            <a:r>
              <a:rPr lang="en-US" sz="2400" spc="-35">
                <a:cs typeface="Comic Sans MS"/>
              </a:rPr>
              <a:t> </a:t>
            </a:r>
            <a:r>
              <a:rPr lang="en-US" sz="2400">
                <a:cs typeface="Comic Sans MS"/>
              </a:rPr>
              <a:t>AAU</a:t>
            </a:r>
            <a:r>
              <a:rPr lang="en-US" sz="2400" spc="-55">
                <a:cs typeface="Comic Sans MS"/>
              </a:rPr>
              <a:t> </a:t>
            </a:r>
            <a:r>
              <a:rPr lang="en-US" sz="2400">
                <a:cs typeface="Comic Sans MS"/>
              </a:rPr>
              <a:t>are</a:t>
            </a:r>
            <a:r>
              <a:rPr lang="en-US" sz="2400" spc="-5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male.</a:t>
            </a:r>
            <a:endParaRPr lang="en-US" sz="2400">
              <a:cs typeface="Comic Sans MS"/>
            </a:endParaRPr>
          </a:p>
          <a:p>
            <a:pPr marL="824865" marR="9525" indent="-412115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The</a:t>
            </a:r>
            <a:r>
              <a:rPr lang="en-US" sz="2400" spc="60">
                <a:cs typeface="Comic Sans MS"/>
              </a:rPr>
              <a:t> </a:t>
            </a:r>
            <a:r>
              <a:rPr lang="en-US" sz="2400">
                <a:cs typeface="Comic Sans MS"/>
              </a:rPr>
              <a:t>scores</a:t>
            </a:r>
            <a:r>
              <a:rPr lang="en-US" sz="2400" spc="6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70">
                <a:cs typeface="Comic Sans MS"/>
              </a:rPr>
              <a:t> </a:t>
            </a:r>
            <a:r>
              <a:rPr lang="en-US" sz="2400">
                <a:cs typeface="Comic Sans MS"/>
              </a:rPr>
              <a:t>50</a:t>
            </a:r>
            <a:r>
              <a:rPr lang="en-US" sz="2400" spc="55">
                <a:cs typeface="Comic Sans MS"/>
              </a:rPr>
              <a:t> </a:t>
            </a:r>
            <a:r>
              <a:rPr lang="en-US" sz="2400">
                <a:cs typeface="Comic Sans MS"/>
              </a:rPr>
              <a:t>students</a:t>
            </a:r>
            <a:r>
              <a:rPr lang="en-US" sz="2400" spc="55">
                <a:cs typeface="Comic Sans MS"/>
              </a:rPr>
              <a:t> </a:t>
            </a:r>
            <a:r>
              <a:rPr lang="en-US" sz="2400">
                <a:cs typeface="Comic Sans MS"/>
              </a:rPr>
              <a:t>in</a:t>
            </a:r>
            <a:r>
              <a:rPr lang="en-US" sz="2400" spc="50">
                <a:cs typeface="Comic Sans MS"/>
              </a:rPr>
              <a:t> </a:t>
            </a:r>
            <a:r>
              <a:rPr lang="en-US" sz="2400">
                <a:cs typeface="Comic Sans MS"/>
              </a:rPr>
              <a:t>a</a:t>
            </a:r>
            <a:r>
              <a:rPr lang="en-US" sz="2400" spc="65">
                <a:cs typeface="Comic Sans MS"/>
              </a:rPr>
              <a:t> </a:t>
            </a:r>
            <a:r>
              <a:rPr lang="en-US" sz="2400">
                <a:cs typeface="Comic Sans MS"/>
              </a:rPr>
              <a:t>Mathematics</a:t>
            </a:r>
            <a:r>
              <a:rPr lang="en-US" sz="2400" spc="50">
                <a:cs typeface="Comic Sans MS"/>
              </a:rPr>
              <a:t> </a:t>
            </a:r>
            <a:r>
              <a:rPr lang="en-US" sz="2400">
                <a:cs typeface="Comic Sans MS"/>
              </a:rPr>
              <a:t>exam</a:t>
            </a:r>
            <a:r>
              <a:rPr lang="en-US" sz="2400" spc="35">
                <a:cs typeface="Comic Sans MS"/>
              </a:rPr>
              <a:t> </a:t>
            </a:r>
            <a:r>
              <a:rPr lang="en-US" sz="2400" spc="-25">
                <a:cs typeface="Comic Sans MS"/>
              </a:rPr>
              <a:t>are </a:t>
            </a:r>
            <a:r>
              <a:rPr lang="en-US" sz="2400">
                <a:cs typeface="Comic Sans MS"/>
              </a:rPr>
              <a:t>found</a:t>
            </a:r>
            <a:r>
              <a:rPr lang="en-US" sz="2400" spc="-45">
                <a:cs typeface="Comic Sans MS"/>
              </a:rPr>
              <a:t> </a:t>
            </a:r>
            <a:r>
              <a:rPr lang="en-US" sz="2400">
                <a:cs typeface="Comic Sans MS"/>
              </a:rPr>
              <a:t>to</a:t>
            </a:r>
            <a:r>
              <a:rPr lang="en-US" sz="2400" spc="-50">
                <a:cs typeface="Comic Sans MS"/>
              </a:rPr>
              <a:t> </a:t>
            </a:r>
            <a:r>
              <a:rPr lang="en-US" sz="2400">
                <a:cs typeface="Comic Sans MS"/>
              </a:rPr>
              <a:t>range</a:t>
            </a:r>
            <a:r>
              <a:rPr lang="en-US" sz="2400" spc="-50">
                <a:cs typeface="Comic Sans MS"/>
              </a:rPr>
              <a:t> </a:t>
            </a:r>
            <a:r>
              <a:rPr lang="en-US" sz="2400">
                <a:cs typeface="Comic Sans MS"/>
              </a:rPr>
              <a:t>from</a:t>
            </a:r>
            <a:r>
              <a:rPr lang="en-US" sz="2400" spc="-55">
                <a:cs typeface="Comic Sans MS"/>
              </a:rPr>
              <a:t> </a:t>
            </a:r>
            <a:r>
              <a:rPr lang="en-US" sz="2400">
                <a:cs typeface="Comic Sans MS"/>
              </a:rPr>
              <a:t>20</a:t>
            </a:r>
            <a:r>
              <a:rPr lang="en-US" sz="2400" spc="-35">
                <a:cs typeface="Comic Sans MS"/>
              </a:rPr>
              <a:t> </a:t>
            </a:r>
            <a:r>
              <a:rPr lang="en-US" sz="2400">
                <a:cs typeface="Comic Sans MS"/>
              </a:rPr>
              <a:t>to</a:t>
            </a:r>
            <a:r>
              <a:rPr lang="en-US" sz="2400" spc="-65">
                <a:cs typeface="Comic Sans MS"/>
              </a:rPr>
              <a:t> </a:t>
            </a:r>
            <a:r>
              <a:rPr lang="en-US" sz="2400" spc="-25">
                <a:cs typeface="Comic Sans MS"/>
              </a:rPr>
              <a:t>90.</a:t>
            </a:r>
            <a:endParaRPr lang="en-US" sz="24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2579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66C6-839A-4F5E-9638-95C0B567F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95FF4-ADF4-E5C9-40E8-F382B8772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6A56217-1F01-349B-4778-96F059B7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6" y="914755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u="sng">
                <a:solidFill>
                  <a:srgbClr val="006EBE"/>
                </a:solidFill>
              </a:rPr>
              <a:t>2. </a:t>
            </a:r>
            <a:r>
              <a:rPr lang="en-IN" sz="2800" u="sng">
                <a:solidFill>
                  <a:srgbClr val="006EBE"/>
                </a:solidFill>
              </a:rPr>
              <a:t>Inferential statistics (Inductive Statistics):</a:t>
            </a:r>
            <a:br>
              <a:rPr lang="en-US" sz="2800">
                <a:latin typeface="Comic Sans MS"/>
                <a:cs typeface="Comic Sans MS"/>
              </a:rPr>
            </a:br>
            <a:endParaRPr lang="en-US" sz="2800" u="sng">
              <a:cs typeface="Comic Sans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24B2A-312D-FCCB-161F-946D7D013A6D}"/>
              </a:ext>
            </a:extLst>
          </p:cNvPr>
          <p:cNvSpPr txBox="1"/>
          <p:nvPr/>
        </p:nvSpPr>
        <p:spPr>
          <a:xfrm>
            <a:off x="555705" y="1751617"/>
            <a:ext cx="10531996" cy="4129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ts val="2610"/>
              </a:lnSpc>
              <a:spcBef>
                <a:spcPts val="414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It</a:t>
            </a:r>
            <a:r>
              <a:rPr lang="en-US" sz="2400" spc="445">
                <a:cs typeface="Comic Sans MS"/>
              </a:rPr>
              <a:t> </a:t>
            </a:r>
            <a:r>
              <a:rPr lang="en-US" sz="2400">
                <a:cs typeface="Comic Sans MS"/>
              </a:rPr>
              <a:t>is a</a:t>
            </a:r>
            <a:r>
              <a:rPr lang="en-US" sz="2400" spc="434">
                <a:cs typeface="Comic Sans MS"/>
              </a:rPr>
              <a:t>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second</a:t>
            </a:r>
            <a:r>
              <a:rPr lang="en-US" sz="2400" b="1" spc="1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phase</a:t>
            </a:r>
            <a:r>
              <a:rPr lang="en-US" sz="2400" b="1" spc="1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445">
                <a:cs typeface="Comic Sans MS"/>
              </a:rPr>
              <a:t> </a:t>
            </a:r>
            <a:r>
              <a:rPr lang="en-US" sz="2400">
                <a:cs typeface="Comic Sans MS"/>
              </a:rPr>
              <a:t>Statistics</a:t>
            </a:r>
            <a:r>
              <a:rPr lang="en-US" sz="2400" spc="434">
                <a:cs typeface="Comic Sans MS"/>
              </a:rPr>
              <a:t> </a:t>
            </a:r>
            <a:r>
              <a:rPr lang="en-US" sz="2400">
                <a:cs typeface="Comic Sans MS"/>
              </a:rPr>
              <a:t>which</a:t>
            </a:r>
            <a:r>
              <a:rPr lang="en-US" sz="2400" spc="459">
                <a:cs typeface="Comic Sans MS"/>
              </a:rPr>
              <a:t> </a:t>
            </a:r>
            <a:r>
              <a:rPr lang="en-US" sz="2400">
                <a:cs typeface="Comic Sans MS"/>
              </a:rPr>
              <a:t>deals</a:t>
            </a:r>
            <a:r>
              <a:rPr lang="en-US" sz="2400" spc="434">
                <a:cs typeface="Comic Sans MS"/>
              </a:rPr>
              <a:t> </a:t>
            </a:r>
            <a:r>
              <a:rPr lang="en-US" sz="2400" spc="-20">
                <a:cs typeface="Comic Sans MS"/>
              </a:rPr>
              <a:t>with </a:t>
            </a:r>
            <a:r>
              <a:rPr lang="en-US" sz="2400">
                <a:cs typeface="Comic Sans MS"/>
              </a:rPr>
              <a:t>techniques</a:t>
            </a:r>
            <a:r>
              <a:rPr lang="en-US" sz="2400" spc="9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95">
                <a:cs typeface="Comic Sans MS"/>
              </a:rPr>
              <a:t> </a:t>
            </a:r>
            <a:r>
              <a:rPr lang="en-US" sz="2400">
                <a:cs typeface="Comic Sans MS"/>
              </a:rPr>
              <a:t>making</a:t>
            </a:r>
            <a:r>
              <a:rPr lang="en-US" sz="2400" spc="100">
                <a:cs typeface="Comic Sans MS"/>
              </a:rPr>
              <a:t> </a:t>
            </a:r>
            <a:r>
              <a:rPr lang="en-US" sz="2400">
                <a:cs typeface="Comic Sans MS"/>
              </a:rPr>
              <a:t>a</a:t>
            </a:r>
            <a:r>
              <a:rPr lang="en-US" sz="2400" spc="90">
                <a:cs typeface="Comic Sans MS"/>
              </a:rPr>
              <a:t>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generalization</a:t>
            </a:r>
            <a:r>
              <a:rPr lang="en-US" sz="2400" b="1" spc="-1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>
                <a:cs typeface="Comic Sans MS"/>
              </a:rPr>
              <a:t>that</a:t>
            </a:r>
            <a:r>
              <a:rPr lang="en-US" sz="2400" spc="95">
                <a:cs typeface="Comic Sans MS"/>
              </a:rPr>
              <a:t> </a:t>
            </a:r>
            <a:r>
              <a:rPr lang="en-US" sz="2400">
                <a:cs typeface="Comic Sans MS"/>
              </a:rPr>
              <a:t>lie</a:t>
            </a:r>
            <a:r>
              <a:rPr lang="en-US" sz="2400" spc="9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outside </a:t>
            </a:r>
            <a:r>
              <a:rPr lang="en-US" sz="2400">
                <a:cs typeface="Comic Sans MS"/>
              </a:rPr>
              <a:t>the</a:t>
            </a:r>
            <a:r>
              <a:rPr lang="en-US" sz="2400" spc="-75">
                <a:cs typeface="Comic Sans MS"/>
              </a:rPr>
              <a:t> </a:t>
            </a:r>
            <a:r>
              <a:rPr lang="en-US" sz="2400">
                <a:cs typeface="Comic Sans MS"/>
              </a:rPr>
              <a:t>scope</a:t>
            </a:r>
            <a:r>
              <a:rPr lang="en-US" sz="2400" spc="-7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-40">
                <a:cs typeface="Comic Sans MS"/>
              </a:rPr>
              <a:t>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Descriptive</a:t>
            </a:r>
            <a:r>
              <a:rPr lang="en-US" sz="24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 b="1" spc="-10">
                <a:solidFill>
                  <a:srgbClr val="00AE4F"/>
                </a:solidFill>
                <a:cs typeface="Comic Sans MS"/>
              </a:rPr>
              <a:t>Statistics;</a:t>
            </a: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lang="en-US" sz="2400" spc="-25">
                <a:cs typeface="Comic Sans MS"/>
              </a:rPr>
              <a:t>It is </a:t>
            </a:r>
            <a:r>
              <a:rPr lang="en-US" sz="2400" spc="-10">
                <a:cs typeface="Comic Sans MS"/>
              </a:rPr>
              <a:t>concerned </a:t>
            </a:r>
            <a:r>
              <a:rPr lang="en-US" sz="2400" spc="-20">
                <a:cs typeface="Comic Sans MS"/>
              </a:rPr>
              <a:t>with </a:t>
            </a:r>
            <a:r>
              <a:rPr lang="en-US" sz="2400" spc="-25">
                <a:cs typeface="Comic Sans MS"/>
              </a:rPr>
              <a:t>the </a:t>
            </a:r>
            <a:r>
              <a:rPr lang="en-US" sz="2400" spc="-10">
                <a:cs typeface="Comic Sans MS"/>
              </a:rPr>
              <a:t>process </a:t>
            </a:r>
            <a:r>
              <a:rPr lang="en-US" sz="2400" spc="-25">
                <a:cs typeface="Comic Sans MS"/>
              </a:rPr>
              <a:t>of</a:t>
            </a:r>
            <a:r>
              <a:rPr lang="en-US" sz="2400">
                <a:cs typeface="Comic Sans MS"/>
              </a:rPr>
              <a:t>	</a:t>
            </a:r>
            <a:r>
              <a:rPr lang="en-US" sz="2400" b="1" spc="-10">
                <a:solidFill>
                  <a:srgbClr val="00AE4F"/>
                </a:solidFill>
                <a:cs typeface="Comic Sans MS"/>
              </a:rPr>
              <a:t>drawing conclusions (inferences) </a:t>
            </a:r>
            <a:r>
              <a:rPr lang="en-US" sz="2400" spc="-10">
                <a:cs typeface="Comic Sans MS"/>
              </a:rPr>
              <a:t>about specific characteristics </a:t>
            </a:r>
            <a:r>
              <a:rPr lang="en-US" sz="2400" spc="-25">
                <a:cs typeface="Comic Sans MS"/>
              </a:rPr>
              <a:t>of </a:t>
            </a:r>
            <a:r>
              <a:rPr lang="en-US" sz="2400" spc="-50">
                <a:cs typeface="Comic Sans MS"/>
              </a:rPr>
              <a:t>a </a:t>
            </a:r>
            <a:r>
              <a:rPr lang="en-US" sz="2400" spc="-10">
                <a:cs typeface="Comic Sans MS"/>
              </a:rPr>
              <a:t>population based </a:t>
            </a:r>
            <a:r>
              <a:rPr lang="en-US" sz="2400" spc="-25">
                <a:cs typeface="Comic Sans MS"/>
              </a:rPr>
              <a:t>on</a:t>
            </a:r>
            <a:r>
              <a:rPr lang="en-US" sz="2400">
                <a:cs typeface="Comic Sans MS"/>
              </a:rPr>
              <a:t>	 </a:t>
            </a:r>
            <a:r>
              <a:rPr lang="en-US" sz="2400" spc="-10">
                <a:cs typeface="Comic Sans MS"/>
              </a:rPr>
              <a:t>information obtained</a:t>
            </a:r>
            <a:r>
              <a:rPr lang="en-US" sz="2400" spc="-80">
                <a:cs typeface="Comic Sans MS"/>
              </a:rPr>
              <a:t> </a:t>
            </a:r>
            <a:r>
              <a:rPr lang="en-US" sz="2400">
                <a:cs typeface="Comic Sans MS"/>
              </a:rPr>
              <a:t>from</a:t>
            </a:r>
            <a:r>
              <a:rPr lang="en-US" sz="2400" spc="-7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samples;</a:t>
            </a:r>
            <a:endParaRPr lang="en-US" sz="2400">
              <a:cs typeface="Comic Sans MS"/>
            </a:endParaRPr>
          </a:p>
          <a:p>
            <a:pPr marL="355600" marR="5715" indent="-342900">
              <a:lnSpc>
                <a:spcPct val="90500"/>
              </a:lnSpc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2400">
                <a:cs typeface="Comic Sans MS"/>
              </a:rPr>
              <a:t>It</a:t>
            </a:r>
            <a:r>
              <a:rPr lang="en-US" sz="2400" spc="80">
                <a:cs typeface="Comic Sans MS"/>
              </a:rPr>
              <a:t> </a:t>
            </a:r>
            <a:r>
              <a:rPr lang="en-US" sz="2400">
                <a:cs typeface="Comic Sans MS"/>
              </a:rPr>
              <a:t>is</a:t>
            </a:r>
            <a:r>
              <a:rPr lang="en-US" sz="2400" spc="80">
                <a:cs typeface="Comic Sans MS"/>
              </a:rPr>
              <a:t> </a:t>
            </a:r>
            <a:r>
              <a:rPr lang="en-US" sz="2400">
                <a:cs typeface="Comic Sans MS"/>
              </a:rPr>
              <a:t>a</a:t>
            </a:r>
            <a:r>
              <a:rPr lang="en-US" sz="2400" spc="75">
                <a:cs typeface="Comic Sans MS"/>
              </a:rPr>
              <a:t> </a:t>
            </a:r>
            <a:r>
              <a:rPr lang="en-US" sz="2400">
                <a:cs typeface="Comic Sans MS"/>
              </a:rPr>
              <a:t>process</a:t>
            </a:r>
            <a:r>
              <a:rPr lang="en-US" sz="2400" spc="75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80">
                <a:cs typeface="Comic Sans MS"/>
              </a:rPr>
              <a:t> </a:t>
            </a:r>
            <a:r>
              <a:rPr lang="en-US" sz="2400">
                <a:cs typeface="Comic Sans MS"/>
              </a:rPr>
              <a:t>performing</a:t>
            </a:r>
            <a:r>
              <a:rPr lang="en-US" sz="2400" spc="75">
                <a:cs typeface="Comic Sans MS"/>
              </a:rPr>
              <a:t> </a:t>
            </a:r>
            <a:r>
              <a:rPr lang="en-US" sz="2400">
                <a:cs typeface="Comic Sans MS"/>
              </a:rPr>
              <a:t>hypothesis</a:t>
            </a:r>
            <a:r>
              <a:rPr lang="en-US" sz="2400" spc="7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testing, </a:t>
            </a:r>
            <a:r>
              <a:rPr lang="en-US" sz="2400">
                <a:cs typeface="Comic Sans MS"/>
              </a:rPr>
              <a:t>determining</a:t>
            </a:r>
            <a:r>
              <a:rPr lang="en-US" sz="2400" spc="80">
                <a:cs typeface="Comic Sans MS"/>
              </a:rPr>
              <a:t> </a:t>
            </a:r>
            <a:r>
              <a:rPr lang="en-US" sz="2400">
                <a:cs typeface="Comic Sans MS"/>
              </a:rPr>
              <a:t>relationships</a:t>
            </a:r>
            <a:r>
              <a:rPr lang="en-US" sz="2400" spc="85">
                <a:cs typeface="Comic Sans MS"/>
              </a:rPr>
              <a:t> </a:t>
            </a:r>
            <a:r>
              <a:rPr lang="en-US" sz="2400">
                <a:cs typeface="Comic Sans MS"/>
              </a:rPr>
              <a:t>among</a:t>
            </a:r>
            <a:r>
              <a:rPr lang="en-US" sz="2400" spc="80">
                <a:cs typeface="Comic Sans MS"/>
              </a:rPr>
              <a:t> </a:t>
            </a:r>
            <a:r>
              <a:rPr lang="en-US" sz="2400">
                <a:cs typeface="Comic Sans MS"/>
              </a:rPr>
              <a:t>variables,</a:t>
            </a:r>
            <a:r>
              <a:rPr lang="en-US" sz="2400" spc="75">
                <a:cs typeface="Comic Sans MS"/>
              </a:rPr>
              <a:t> </a:t>
            </a:r>
            <a:r>
              <a:rPr lang="en-US" sz="2400">
                <a:cs typeface="Comic Sans MS"/>
              </a:rPr>
              <a:t>and</a:t>
            </a:r>
            <a:r>
              <a:rPr lang="en-US" sz="2400" spc="8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making predictions.</a:t>
            </a:r>
            <a:endParaRPr lang="en-US" sz="2400">
              <a:cs typeface="Comic Sans MS"/>
            </a:endParaRPr>
          </a:p>
          <a:p>
            <a:pPr marL="355600" marR="5080" indent="-342900">
              <a:lnSpc>
                <a:spcPts val="26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400" b="1" spc="-16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area</a:t>
            </a:r>
            <a:r>
              <a:rPr lang="en-US" sz="2400" b="1" spc="-17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400" b="1" spc="-16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inferential</a:t>
            </a:r>
            <a:r>
              <a:rPr lang="en-US" sz="2400" b="1" spc="-17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statistics</a:t>
            </a:r>
            <a:r>
              <a:rPr lang="en-US" sz="2400" b="1" spc="-17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entirely</a:t>
            </a:r>
            <a:r>
              <a:rPr lang="en-US" sz="2400" b="1" spc="-16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 spc="-10">
                <a:solidFill>
                  <a:srgbClr val="00AE4F"/>
                </a:solidFill>
                <a:cs typeface="Comic Sans MS"/>
              </a:rPr>
              <a:t>needs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400" b="1" spc="-12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whole</a:t>
            </a:r>
            <a:r>
              <a:rPr lang="en-US" sz="2400" b="1" spc="-130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aims</a:t>
            </a:r>
            <a:r>
              <a:rPr lang="en-US" sz="2400" b="1" spc="-12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to</a:t>
            </a:r>
            <a:r>
              <a:rPr lang="en-US" sz="2400" b="1" spc="-12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give</a:t>
            </a:r>
            <a:r>
              <a:rPr lang="en-US" sz="2400" b="1" spc="-12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reasonable</a:t>
            </a:r>
            <a:r>
              <a:rPr lang="en-US" sz="2400" b="1" spc="-12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estimates</a:t>
            </a:r>
            <a:r>
              <a:rPr lang="en-US" sz="2400" b="1" spc="-130">
                <a:solidFill>
                  <a:srgbClr val="00AE4F"/>
                </a:solidFill>
                <a:cs typeface="Comic Sans MS"/>
              </a:rPr>
              <a:t>  </a:t>
            </a:r>
            <a:r>
              <a:rPr lang="en-US" sz="2400" b="1" spc="-25">
                <a:solidFill>
                  <a:srgbClr val="00AE4F"/>
                </a:solidFill>
                <a:cs typeface="Comic Sans MS"/>
              </a:rPr>
              <a:t>of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unknown</a:t>
            </a:r>
            <a:r>
              <a:rPr lang="en-US" sz="2400" b="1" spc="-1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 b="1">
                <a:solidFill>
                  <a:srgbClr val="00AE4F"/>
                </a:solidFill>
                <a:cs typeface="Comic Sans MS"/>
              </a:rPr>
              <a:t>population</a:t>
            </a:r>
            <a:r>
              <a:rPr lang="en-US" sz="2400" b="1" spc="-14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400" b="1" spc="-10">
                <a:solidFill>
                  <a:srgbClr val="00AE4F"/>
                </a:solidFill>
                <a:cs typeface="Comic Sans MS"/>
              </a:rPr>
              <a:t>parameters.</a:t>
            </a:r>
            <a:endParaRPr lang="en-US" sz="2400">
              <a:latin typeface="Comic Sans MS"/>
              <a:cs typeface="Comic Sans MS"/>
            </a:endParaRPr>
          </a:p>
          <a:p>
            <a:pPr marL="12700" marR="5080">
              <a:lnSpc>
                <a:spcPts val="2610"/>
              </a:lnSpc>
              <a:spcBef>
                <a:spcPts val="414"/>
              </a:spcBef>
            </a:pPr>
            <a:endParaRPr lang="en-US" sz="24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362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BC945-0CE8-10D2-01E4-3D4D79B71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37D3DF-128E-B515-AC10-A3AC282FF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A4BBC60-B9AC-293E-8F33-D3357E96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8" y="486014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u="sng">
                <a:solidFill>
                  <a:srgbClr val="006EBE"/>
                </a:solidFill>
              </a:rPr>
              <a:t>The following are some examples of inferential Statistics: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503C6-E0E3-4EF0-87F8-C938CA675754}"/>
              </a:ext>
            </a:extLst>
          </p:cNvPr>
          <p:cNvSpPr txBox="1"/>
          <p:nvPr/>
        </p:nvSpPr>
        <p:spPr>
          <a:xfrm>
            <a:off x="555705" y="1566952"/>
            <a:ext cx="10531996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marR="6350" indent="-571500" algn="just">
              <a:lnSpc>
                <a:spcPct val="98200"/>
              </a:lnSpc>
              <a:spcBef>
                <a:spcPts val="140"/>
              </a:spcBef>
              <a:buFont typeface="Arial" panose="020B0604020202020204" pitchFamily="34" charset="0"/>
              <a:buChar char="•"/>
            </a:pPr>
            <a:r>
              <a:rPr lang="en-US" sz="2000" spc="120">
                <a:cs typeface="Comic Sans MS"/>
              </a:rPr>
              <a:t>The</a:t>
            </a:r>
            <a:r>
              <a:rPr lang="en-US" sz="2000" spc="-45">
                <a:cs typeface="Comic Sans MS"/>
              </a:rPr>
              <a:t>  </a:t>
            </a:r>
            <a:r>
              <a:rPr lang="en-US" sz="2000">
                <a:cs typeface="Comic Sans MS"/>
              </a:rPr>
              <a:t>result</a:t>
            </a:r>
            <a:r>
              <a:rPr lang="en-US" sz="2000" spc="390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400">
                <a:cs typeface="Comic Sans MS"/>
              </a:rPr>
              <a:t> </a:t>
            </a:r>
            <a:r>
              <a:rPr lang="en-US" sz="2000">
                <a:cs typeface="Comic Sans MS"/>
              </a:rPr>
              <a:t>from</a:t>
            </a:r>
            <a:r>
              <a:rPr lang="en-US" sz="2000" spc="40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400">
                <a:cs typeface="Comic Sans MS"/>
              </a:rPr>
              <a:t> </a:t>
            </a:r>
            <a:r>
              <a:rPr lang="en-US" sz="2000">
                <a:cs typeface="Comic Sans MS"/>
              </a:rPr>
              <a:t>analysis</a:t>
            </a:r>
            <a:r>
              <a:rPr lang="en-US" sz="2000" spc="40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38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409">
                <a:cs typeface="Comic Sans MS"/>
              </a:rPr>
              <a:t> </a:t>
            </a:r>
            <a:r>
              <a:rPr lang="en-US" sz="2000">
                <a:cs typeface="Comic Sans MS"/>
              </a:rPr>
              <a:t>income</a:t>
            </a:r>
            <a:r>
              <a:rPr lang="en-US" sz="2000" spc="40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41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1000 </a:t>
            </a:r>
            <a:r>
              <a:rPr lang="en-US" sz="2000">
                <a:cs typeface="Comic Sans MS"/>
              </a:rPr>
              <a:t>randomly</a:t>
            </a:r>
            <a:r>
              <a:rPr lang="en-US" sz="2000" spc="195">
                <a:cs typeface="Comic Sans MS"/>
              </a:rPr>
              <a:t> </a:t>
            </a:r>
            <a:r>
              <a:rPr lang="en-US" sz="2000">
                <a:cs typeface="Comic Sans MS"/>
              </a:rPr>
              <a:t>selected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citizens</a:t>
            </a:r>
            <a:r>
              <a:rPr lang="en-US" sz="2000" spc="19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200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200">
                <a:cs typeface="Comic Sans MS"/>
              </a:rPr>
              <a:t> </a:t>
            </a:r>
            <a:r>
              <a:rPr lang="en-US" sz="2000">
                <a:cs typeface="Comic Sans MS"/>
              </a:rPr>
              <a:t>suggests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20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0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average </a:t>
            </a:r>
            <a:r>
              <a:rPr lang="en-US" sz="2000">
                <a:cs typeface="Comic Sans MS"/>
              </a:rPr>
              <a:t>monthly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income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citizen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estimated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600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Birr.</a:t>
            </a:r>
            <a:endParaRPr lang="en-US" sz="2000">
              <a:cs typeface="Comic Sans MS"/>
            </a:endParaRPr>
          </a:p>
          <a:p>
            <a:pPr marL="584200" marR="5080" indent="-571500" algn="just">
              <a:lnSpc>
                <a:spcPct val="982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US" sz="2000" spc="105">
                <a:cs typeface="Comic Sans MS"/>
              </a:rPr>
              <a:t>Here</a:t>
            </a:r>
            <a:r>
              <a:rPr lang="en-US" sz="2000" spc="75">
                <a:cs typeface="Comic Sans MS"/>
              </a:rPr>
              <a:t>  </a:t>
            </a:r>
            <a:r>
              <a:rPr lang="en-US" sz="2000">
                <a:cs typeface="Comic Sans MS"/>
              </a:rPr>
              <a:t>in</a:t>
            </a:r>
            <a:r>
              <a:rPr lang="en-US" sz="2000" spc="5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5">
                <a:cs typeface="Comic Sans MS"/>
              </a:rPr>
              <a:t>  </a:t>
            </a:r>
            <a:r>
              <a:rPr lang="en-US" sz="2000">
                <a:cs typeface="Comic Sans MS"/>
              </a:rPr>
              <a:t>above</a:t>
            </a:r>
            <a:r>
              <a:rPr lang="en-US" sz="2000" spc="10">
                <a:cs typeface="Comic Sans MS"/>
              </a:rPr>
              <a:t>  </a:t>
            </a:r>
            <a:r>
              <a:rPr lang="en-US" sz="2000">
                <a:cs typeface="Comic Sans MS"/>
              </a:rPr>
              <a:t>example, we</a:t>
            </a:r>
            <a:r>
              <a:rPr lang="en-US" sz="2000" spc="15">
                <a:cs typeface="Comic Sans MS"/>
              </a:rPr>
              <a:t>  </a:t>
            </a:r>
            <a:r>
              <a:rPr lang="en-US" sz="2000">
                <a:cs typeface="Comic Sans MS"/>
              </a:rPr>
              <a:t>are</a:t>
            </a:r>
            <a:r>
              <a:rPr lang="en-US" sz="2000" spc="5">
                <a:cs typeface="Comic Sans MS"/>
              </a:rPr>
              <a:t>  </a:t>
            </a:r>
            <a:r>
              <a:rPr lang="en-US" sz="2000">
                <a:cs typeface="Comic Sans MS"/>
              </a:rPr>
              <a:t>trying</a:t>
            </a:r>
            <a:r>
              <a:rPr lang="en-US" sz="2000" spc="5">
                <a:cs typeface="Comic Sans MS"/>
              </a:rPr>
              <a:t>  </a:t>
            </a:r>
            <a:r>
              <a:rPr lang="en-US" sz="2000">
                <a:cs typeface="Comic Sans MS"/>
              </a:rPr>
              <a:t>to</a:t>
            </a:r>
            <a:r>
              <a:rPr lang="en-US" sz="2000" spc="15">
                <a:cs typeface="Comic Sans MS"/>
              </a:rPr>
              <a:t>  </a:t>
            </a:r>
            <a:r>
              <a:rPr lang="en-US" sz="2000">
                <a:cs typeface="Comic Sans MS"/>
              </a:rPr>
              <a:t>represent</a:t>
            </a:r>
            <a:r>
              <a:rPr lang="en-US" sz="2000" spc="10">
                <a:cs typeface="Comic Sans MS"/>
              </a:rPr>
              <a:t>  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>
                <a:cs typeface="Comic Sans MS"/>
              </a:rPr>
              <a:t>income</a:t>
            </a:r>
            <a:r>
              <a:rPr lang="en-US" sz="2000" spc="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50">
                <a:cs typeface="Comic Sans MS"/>
              </a:rPr>
              <a:t> </a:t>
            </a:r>
            <a:r>
              <a:rPr lang="en-US" sz="2000">
                <a:cs typeface="Comic Sans MS"/>
              </a:rPr>
              <a:t>about</a:t>
            </a:r>
            <a:r>
              <a:rPr lang="en-US" sz="2000" spc="45">
                <a:cs typeface="Comic Sans MS"/>
              </a:rPr>
              <a:t> </a:t>
            </a:r>
            <a:r>
              <a:rPr lang="en-US" sz="2000">
                <a:cs typeface="Comic Sans MS"/>
              </a:rPr>
              <a:t>entire</a:t>
            </a:r>
            <a:r>
              <a:rPr lang="en-US" sz="2000" spc="30">
                <a:cs typeface="Comic Sans MS"/>
              </a:rPr>
              <a:t> </a:t>
            </a:r>
            <a:r>
              <a:rPr lang="en-US" sz="2000">
                <a:cs typeface="Comic Sans MS"/>
              </a:rPr>
              <a:t>population</a:t>
            </a:r>
            <a:r>
              <a:rPr lang="en-US" sz="2000" spc="4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55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50">
                <a:cs typeface="Comic Sans MS"/>
              </a:rPr>
              <a:t> </a:t>
            </a:r>
            <a:r>
              <a:rPr lang="en-US" sz="2000">
                <a:cs typeface="Comic Sans MS"/>
              </a:rPr>
              <a:t>by</a:t>
            </a:r>
            <a:r>
              <a:rPr lang="en-US" sz="2000" spc="3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45">
                <a:cs typeface="Comic Sans MS"/>
              </a:rPr>
              <a:t> </a:t>
            </a:r>
            <a:r>
              <a:rPr lang="en-US" sz="2000">
                <a:cs typeface="Comic Sans MS"/>
              </a:rPr>
              <a:t>sample</a:t>
            </a:r>
            <a:r>
              <a:rPr lang="en-US" sz="2000" spc="4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50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1000 </a:t>
            </a:r>
            <a:r>
              <a:rPr lang="en-US" sz="2000">
                <a:cs typeface="Comic Sans MS"/>
              </a:rPr>
              <a:t>citizens,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hence</a:t>
            </a:r>
            <a:r>
              <a:rPr lang="en-US" sz="2000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we</a:t>
            </a:r>
            <a:r>
              <a:rPr lang="en-US" sz="2000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are</a:t>
            </a:r>
            <a:r>
              <a:rPr lang="en-US" sz="2000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making</a:t>
            </a:r>
            <a:r>
              <a:rPr lang="en-US" sz="2000" spc="-1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inference</a:t>
            </a:r>
            <a:r>
              <a:rPr lang="en-US" sz="2000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or</a:t>
            </a:r>
            <a:r>
              <a:rPr lang="en-US" sz="2000" spc="-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generalization.</a:t>
            </a:r>
            <a:endParaRPr lang="en-US" sz="2000">
              <a:cs typeface="Comic Sans MS"/>
            </a:endParaRPr>
          </a:p>
          <a:p>
            <a:pPr marL="584200" marR="5715" indent="-571500" algn="just">
              <a:lnSpc>
                <a:spcPct val="982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2000" spc="85">
                <a:cs typeface="Comic Sans MS"/>
              </a:rPr>
              <a:t>Based</a:t>
            </a:r>
            <a:r>
              <a:rPr lang="en-US" sz="2000" spc="254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55">
                <a:cs typeface="Comic Sans MS"/>
              </a:rPr>
              <a:t> </a:t>
            </a:r>
            <a:r>
              <a:rPr lang="en-US" sz="2000">
                <a:cs typeface="Comic Sans MS"/>
              </a:rPr>
              <a:t>trend</a:t>
            </a:r>
            <a:r>
              <a:rPr lang="en-US" sz="2000" spc="145">
                <a:cs typeface="Comic Sans MS"/>
              </a:rPr>
              <a:t> </a:t>
            </a:r>
            <a:r>
              <a:rPr lang="en-US" sz="2000">
                <a:cs typeface="Comic Sans MS"/>
              </a:rPr>
              <a:t>analysis</a:t>
            </a:r>
            <a:r>
              <a:rPr lang="en-US" sz="2000" spc="150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55">
                <a:cs typeface="Comic Sans MS"/>
              </a:rPr>
              <a:t> </a:t>
            </a:r>
            <a:r>
              <a:rPr lang="en-US" sz="2000">
                <a:cs typeface="Comic Sans MS"/>
              </a:rPr>
              <a:t>past</a:t>
            </a:r>
            <a:r>
              <a:rPr lang="en-US" sz="2000" spc="160">
                <a:cs typeface="Comic Sans MS"/>
              </a:rPr>
              <a:t> </a:t>
            </a:r>
            <a:r>
              <a:rPr lang="en-US" sz="2000">
                <a:cs typeface="Comic Sans MS"/>
              </a:rPr>
              <a:t>observations/data,</a:t>
            </a:r>
            <a:r>
              <a:rPr lang="en-US" sz="2000" spc="17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>
                <a:cs typeface="Comic Sans MS"/>
              </a:rPr>
              <a:t>average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exchange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rate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310">
                <a:cs typeface="Comic Sans MS"/>
              </a:rPr>
              <a:t> </a:t>
            </a:r>
            <a:r>
              <a:rPr lang="en-US" sz="2000">
                <a:cs typeface="Comic Sans MS"/>
              </a:rPr>
              <a:t>dollar</a:t>
            </a:r>
            <a:r>
              <a:rPr lang="en-US" sz="2000" spc="31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310">
                <a:cs typeface="Comic Sans MS"/>
              </a:rPr>
              <a:t> </a:t>
            </a:r>
            <a:r>
              <a:rPr lang="en-US" sz="2000">
                <a:cs typeface="Comic Sans MS"/>
              </a:rPr>
              <a:t>expected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18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birr</a:t>
            </a:r>
            <a:r>
              <a:rPr lang="en-US" sz="2000" spc="32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in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coming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month.</a:t>
            </a:r>
            <a:endParaRPr lang="en-US" sz="2000">
              <a:cs typeface="Comic Sans MS"/>
            </a:endParaRPr>
          </a:p>
          <a:p>
            <a:pPr marL="584200" marR="6985" indent="-571500" algn="just">
              <a:lnSpc>
                <a:spcPct val="982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en-US" sz="2000" spc="120">
                <a:cs typeface="Comic Sans MS"/>
              </a:rPr>
              <a:t>The</a:t>
            </a:r>
            <a:r>
              <a:rPr lang="en-US" sz="2000" spc="70">
                <a:cs typeface="Comic Sans MS"/>
              </a:rPr>
              <a:t>  </a:t>
            </a:r>
            <a:r>
              <a:rPr lang="en-US" sz="2000">
                <a:cs typeface="Comic Sans MS"/>
              </a:rPr>
              <a:t>national</a:t>
            </a:r>
            <a:r>
              <a:rPr lang="en-US" sz="2000" spc="-25">
                <a:cs typeface="Comic Sans MS"/>
              </a:rPr>
              <a:t>  </a:t>
            </a:r>
            <a:r>
              <a:rPr lang="en-US" sz="2000">
                <a:cs typeface="Comic Sans MS"/>
              </a:rPr>
              <a:t>statistical</a:t>
            </a:r>
            <a:r>
              <a:rPr lang="en-US" sz="2000" spc="-15">
                <a:cs typeface="Comic Sans MS"/>
              </a:rPr>
              <a:t>  </a:t>
            </a:r>
            <a:r>
              <a:rPr lang="en-US" sz="2000">
                <a:cs typeface="Comic Sans MS"/>
              </a:rPr>
              <a:t>Bureau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of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declares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10">
                <a:cs typeface="Comic Sans MS"/>
              </a:rPr>
              <a:t>  </a:t>
            </a:r>
            <a:r>
              <a:rPr lang="en-US" sz="2000" spc="-25">
                <a:cs typeface="Comic Sans MS"/>
              </a:rPr>
              <a:t>out</a:t>
            </a:r>
            <a:r>
              <a:rPr lang="en-US" sz="2000">
                <a:cs typeface="Comic Sans MS"/>
              </a:rPr>
              <a:t>come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its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“The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population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Eth.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2020</a:t>
            </a:r>
            <a:r>
              <a:rPr lang="en-US" sz="2000" spc="30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will </a:t>
            </a:r>
            <a:r>
              <a:rPr lang="en-US" sz="2000">
                <a:cs typeface="Comic Sans MS"/>
              </a:rPr>
              <a:t>likely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4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120,000,000.”</a:t>
            </a:r>
            <a:endParaRPr lang="en-US" sz="2000">
              <a:cs typeface="Comic Sans MS"/>
            </a:endParaRPr>
          </a:p>
          <a:p>
            <a:pPr marL="584200" marR="6985" indent="-571500" algn="just">
              <a:lnSpc>
                <a:spcPct val="99800"/>
              </a:lnSpc>
              <a:spcBef>
                <a:spcPts val="15"/>
              </a:spcBef>
              <a:buFont typeface="Arial" panose="020B0604020202020204" pitchFamily="34" charset="0"/>
              <a:buChar char="•"/>
            </a:pPr>
            <a:r>
              <a:rPr lang="en-US" sz="2000" spc="95">
                <a:cs typeface="Comic Sans MS"/>
              </a:rPr>
              <a:t>From</a:t>
            </a:r>
            <a:r>
              <a:rPr lang="en-US" sz="2000" spc="21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0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10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20">
                <a:cs typeface="Comic Sans MS"/>
              </a:rPr>
              <a:t> </a:t>
            </a:r>
            <a:r>
              <a:rPr lang="en-US" sz="2000">
                <a:cs typeface="Comic Sans MS"/>
              </a:rPr>
              <a:t>15</a:t>
            </a:r>
            <a:r>
              <a:rPr lang="en-US" sz="2000" spc="15">
                <a:cs typeface="Comic Sans MS"/>
              </a:rPr>
              <a:t> </a:t>
            </a:r>
            <a:r>
              <a:rPr lang="en-US" sz="2000">
                <a:cs typeface="Comic Sans MS"/>
              </a:rPr>
              <a:t>randomly</a:t>
            </a:r>
            <a:r>
              <a:rPr lang="en-US" sz="2000" spc="15">
                <a:cs typeface="Comic Sans MS"/>
              </a:rPr>
              <a:t> </a:t>
            </a:r>
            <a:r>
              <a:rPr lang="en-US" sz="2000">
                <a:cs typeface="Comic Sans MS"/>
              </a:rPr>
              <a:t>selected</a:t>
            </a:r>
            <a:r>
              <a:rPr lang="en-US" sz="2000" spc="10">
                <a:cs typeface="Comic Sans MS"/>
              </a:rPr>
              <a:t> </a:t>
            </a:r>
            <a:r>
              <a:rPr lang="en-US" sz="2000">
                <a:cs typeface="Comic Sans MS"/>
              </a:rPr>
              <a:t>towns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Eth. </a:t>
            </a:r>
            <a:r>
              <a:rPr lang="en-US" sz="2000">
                <a:cs typeface="Comic Sans MS"/>
              </a:rPr>
              <a:t>it</a:t>
            </a:r>
            <a:r>
              <a:rPr lang="en-US" sz="2000" spc="12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estimated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0.1%</a:t>
            </a:r>
            <a:r>
              <a:rPr lang="en-US" sz="2000" spc="13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whole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urban</a:t>
            </a:r>
            <a:r>
              <a:rPr lang="en-US" sz="2000" spc="135">
                <a:cs typeface="Comic Sans MS"/>
              </a:rPr>
              <a:t> </a:t>
            </a:r>
            <a:r>
              <a:rPr lang="en-US" sz="2000">
                <a:cs typeface="Comic Sans MS"/>
              </a:rPr>
              <a:t>dwellers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are</a:t>
            </a:r>
            <a:r>
              <a:rPr lang="en-US" sz="2000" spc="12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victims </a:t>
            </a:r>
            <a:r>
              <a:rPr lang="en-US" sz="2000">
                <a:cs typeface="Comic Sans MS"/>
              </a:rPr>
              <a:t>of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AIDS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virus.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4843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7D9-5819-2A3F-9847-5233158D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A4DE4A-CA9C-3792-E542-95D212985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C29D7A-725B-CFEB-7800-192C79DE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8" y="246528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u="sng">
                <a:solidFill>
                  <a:srgbClr val="006EBE"/>
                </a:solidFill>
              </a:rPr>
              <a:t>Exercise: Descriptive Statistics or Inferential Statistics: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F4009-C5D1-49B8-6708-6B1EED730B59}"/>
              </a:ext>
            </a:extLst>
          </p:cNvPr>
          <p:cNvSpPr txBox="1"/>
          <p:nvPr/>
        </p:nvSpPr>
        <p:spPr>
          <a:xfrm>
            <a:off x="555705" y="992644"/>
            <a:ext cx="1053199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310">
                <a:cs typeface="Comic Sans MS"/>
              </a:rPr>
              <a:t> </a:t>
            </a:r>
            <a:r>
              <a:rPr lang="en-US" sz="2000">
                <a:cs typeface="Comic Sans MS"/>
              </a:rPr>
              <a:t>manager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310">
                <a:cs typeface="Comic Sans MS"/>
              </a:rPr>
              <a:t> </a:t>
            </a:r>
            <a:r>
              <a:rPr lang="en-US" sz="2000">
                <a:cs typeface="Comic Sans MS"/>
              </a:rPr>
              <a:t>quality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control</a:t>
            </a:r>
            <a:r>
              <a:rPr lang="en-US" sz="2000" spc="300">
                <a:cs typeface="Comic Sans MS"/>
              </a:rPr>
              <a:t> </a:t>
            </a:r>
            <a:r>
              <a:rPr lang="en-US" sz="2000">
                <a:cs typeface="Comic Sans MS"/>
              </a:rPr>
              <a:t>declares</a:t>
            </a:r>
            <a:r>
              <a:rPr lang="en-US" sz="2000" spc="2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315">
                <a:cs typeface="Comic Sans MS"/>
              </a:rPr>
              <a:t> </a:t>
            </a:r>
            <a:r>
              <a:rPr lang="en-US" sz="2000">
                <a:cs typeface="Comic Sans MS"/>
              </a:rPr>
              <a:t>outcome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300">
                <a:cs typeface="Comic Sans MS"/>
              </a:rPr>
              <a:t> </a:t>
            </a:r>
            <a:r>
              <a:rPr lang="en-US" sz="2000">
                <a:cs typeface="Comic Sans MS"/>
              </a:rPr>
              <a:t>its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29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“the </a:t>
            </a:r>
            <a:r>
              <a:rPr lang="en-US" sz="2000">
                <a:cs typeface="Comic Sans MS"/>
              </a:rPr>
              <a:t>average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life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span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imported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light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bulbs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3000</a:t>
            </a:r>
            <a:r>
              <a:rPr lang="en-US" sz="2000" spc="-20">
                <a:cs typeface="Comic Sans MS"/>
              </a:rPr>
              <a:t> hrs.</a:t>
            </a:r>
            <a:endParaRPr lang="en-US" sz="2000">
              <a:cs typeface="Comic Sans MS"/>
            </a:endParaRPr>
          </a:p>
          <a:p>
            <a:pPr marL="343535" indent="-342900" algn="just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10185" algn="l"/>
              </a:tabLst>
            </a:pPr>
            <a:r>
              <a:rPr lang="en-US" sz="2000">
                <a:cs typeface="Comic Sans MS"/>
              </a:rPr>
              <a:t>Of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all the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patients taking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the drug at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local</a:t>
            </a:r>
            <a:r>
              <a:rPr lang="en-US" sz="2000" spc="-10">
                <a:cs typeface="Comic Sans MS"/>
              </a:rPr>
              <a:t> </a:t>
            </a:r>
            <a:r>
              <a:rPr lang="en-US" sz="2000">
                <a:cs typeface="Comic Sans MS"/>
              </a:rPr>
              <a:t>health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center 80%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15">
                <a:cs typeface="Comic Sans MS"/>
              </a:rPr>
              <a:t> </a:t>
            </a:r>
            <a:r>
              <a:rPr lang="en-US" sz="2000">
                <a:cs typeface="Comic Sans MS"/>
              </a:rPr>
              <a:t>them</a:t>
            </a:r>
            <a:r>
              <a:rPr lang="en-US" sz="2000" spc="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suffer </a:t>
            </a:r>
            <a:r>
              <a:rPr lang="en-US" sz="2000">
                <a:cs typeface="Comic Sans MS"/>
              </a:rPr>
              <a:t>from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side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effect</a:t>
            </a:r>
            <a:r>
              <a:rPr lang="en-US" sz="2000" spc="-3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developed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343535" indent="-342900" algn="just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10185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average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score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all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3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students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taking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exam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found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1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72</a:t>
            </a:r>
            <a:r>
              <a:rPr lang="en-US" sz="2000" spc="-25">
                <a:solidFill>
                  <a:srgbClr val="00AE4F"/>
                </a:solidFill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347980" marR="6350" indent="-342900" algn="just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01295" algn="l"/>
                <a:tab pos="208279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55">
                <a:cs typeface="Comic Sans MS"/>
              </a:rPr>
              <a:t> </a:t>
            </a:r>
            <a:r>
              <a:rPr lang="en-US" sz="2000">
                <a:cs typeface="Comic Sans MS"/>
              </a:rPr>
              <a:t>national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statistical</a:t>
            </a:r>
            <a:r>
              <a:rPr lang="en-US" sz="2000" spc="60">
                <a:cs typeface="Comic Sans MS"/>
              </a:rPr>
              <a:t> </a:t>
            </a:r>
            <a:r>
              <a:rPr lang="en-US" sz="2000">
                <a:cs typeface="Comic Sans MS"/>
              </a:rPr>
              <a:t>bureau</a:t>
            </a:r>
            <a:r>
              <a:rPr lang="en-US" sz="2000" spc="8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60">
                <a:cs typeface="Comic Sans MS"/>
              </a:rPr>
              <a:t> </a:t>
            </a:r>
            <a:r>
              <a:rPr lang="en-US" sz="2000">
                <a:cs typeface="Comic Sans MS"/>
              </a:rPr>
              <a:t>Eth.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declares</a:t>
            </a:r>
            <a:r>
              <a:rPr lang="en-US" sz="2000" spc="6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70">
                <a:cs typeface="Comic Sans MS"/>
              </a:rPr>
              <a:t> </a:t>
            </a:r>
            <a:r>
              <a:rPr lang="en-US" sz="2000">
                <a:cs typeface="Comic Sans MS"/>
              </a:rPr>
              <a:t>outcome</a:t>
            </a:r>
            <a:r>
              <a:rPr lang="en-US" sz="2000" spc="6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65">
                <a:cs typeface="Comic Sans MS"/>
              </a:rPr>
              <a:t> </a:t>
            </a:r>
            <a:r>
              <a:rPr lang="en-US" sz="2000">
                <a:cs typeface="Comic Sans MS"/>
              </a:rPr>
              <a:t>its</a:t>
            </a:r>
            <a:r>
              <a:rPr lang="en-US" sz="2000" spc="70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5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for </a:t>
            </a:r>
            <a:r>
              <a:rPr lang="en-US" sz="2000">
                <a:cs typeface="Comic Sans MS"/>
              </a:rPr>
              <a:t>the</a:t>
            </a:r>
            <a:r>
              <a:rPr lang="en-US" sz="2000" spc="215">
                <a:cs typeface="Comic Sans MS"/>
              </a:rPr>
              <a:t> </a:t>
            </a:r>
            <a:r>
              <a:rPr lang="en-US" sz="2000">
                <a:cs typeface="Comic Sans MS"/>
              </a:rPr>
              <a:t>last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30</a:t>
            </a:r>
            <a:r>
              <a:rPr lang="en-US" sz="2000" spc="22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years</a:t>
            </a:r>
            <a:r>
              <a:rPr lang="en-US" sz="2000" spc="229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“the</a:t>
            </a:r>
            <a:r>
              <a:rPr lang="en-US" sz="2000" spc="210">
                <a:cs typeface="Comic Sans MS"/>
              </a:rPr>
              <a:t> </a:t>
            </a:r>
            <a:r>
              <a:rPr lang="en-US" sz="2000">
                <a:cs typeface="Comic Sans MS"/>
              </a:rPr>
              <a:t>average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annual</a:t>
            </a:r>
            <a:r>
              <a:rPr lang="en-US" sz="2000" spc="204">
                <a:cs typeface="Comic Sans MS"/>
              </a:rPr>
              <a:t> </a:t>
            </a:r>
            <a:r>
              <a:rPr lang="en-US" sz="2000">
                <a:cs typeface="Comic Sans MS"/>
              </a:rPr>
              <a:t>growth</a:t>
            </a:r>
            <a:r>
              <a:rPr lang="en-US" sz="2000" spc="22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1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people</a:t>
            </a:r>
            <a:r>
              <a:rPr lang="en-US" sz="2000" spc="21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22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is </a:t>
            </a:r>
            <a:r>
              <a:rPr lang="en-US" sz="2000" spc="-10">
                <a:cs typeface="Comic Sans MS"/>
              </a:rPr>
              <a:t>2.8%.</a:t>
            </a:r>
            <a:endParaRPr lang="en-US" sz="2000">
              <a:cs typeface="Comic Sans MS"/>
            </a:endParaRPr>
          </a:p>
          <a:p>
            <a:pPr marL="346710" marR="6350" indent="-342900" algn="just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01295" algn="l"/>
                <a:tab pos="207010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65">
                <a:cs typeface="Comic Sans MS"/>
              </a:rPr>
              <a:t> </a:t>
            </a:r>
            <a:r>
              <a:rPr lang="en-US" sz="2000">
                <a:cs typeface="Comic Sans MS"/>
              </a:rPr>
              <a:t>national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statistical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bureau</a:t>
            </a:r>
            <a:r>
              <a:rPr lang="en-US" sz="2000" spc="9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Eth.</a:t>
            </a:r>
            <a:r>
              <a:rPr lang="en-US" sz="2000" spc="80">
                <a:cs typeface="Comic Sans MS"/>
              </a:rPr>
              <a:t> </a:t>
            </a:r>
            <a:r>
              <a:rPr lang="en-US" sz="2000">
                <a:cs typeface="Comic Sans MS"/>
              </a:rPr>
              <a:t>declares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80">
                <a:cs typeface="Comic Sans MS"/>
              </a:rPr>
              <a:t> </a:t>
            </a:r>
            <a:r>
              <a:rPr lang="en-US" sz="2000">
                <a:cs typeface="Comic Sans MS"/>
              </a:rPr>
              <a:t>outcome</a:t>
            </a:r>
            <a:r>
              <a:rPr lang="en-US" sz="2000" spc="8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its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6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for </a:t>
            </a:r>
            <a:r>
              <a:rPr lang="en-US" sz="2000">
                <a:cs typeface="Comic Sans MS"/>
              </a:rPr>
              <a:t>the</a:t>
            </a:r>
            <a:r>
              <a:rPr lang="en-US" sz="2000" spc="130">
                <a:cs typeface="Comic Sans MS"/>
              </a:rPr>
              <a:t> </a:t>
            </a:r>
            <a:r>
              <a:rPr lang="en-US" sz="2000">
                <a:cs typeface="Comic Sans MS"/>
              </a:rPr>
              <a:t>last</a:t>
            </a:r>
            <a:r>
              <a:rPr lang="en-US" sz="2000" spc="125">
                <a:cs typeface="Comic Sans MS"/>
              </a:rPr>
              <a:t> </a:t>
            </a:r>
            <a:r>
              <a:rPr lang="en-US" sz="2000">
                <a:cs typeface="Comic Sans MS"/>
              </a:rPr>
              <a:t>30</a:t>
            </a:r>
            <a:r>
              <a:rPr lang="en-US" sz="2000" spc="140">
                <a:cs typeface="Comic Sans MS"/>
              </a:rPr>
              <a:t> </a:t>
            </a:r>
            <a:r>
              <a:rPr lang="en-US" sz="2000">
                <a:cs typeface="Comic Sans MS"/>
              </a:rPr>
              <a:t>years</a:t>
            </a:r>
            <a:r>
              <a:rPr lang="en-US" sz="2000" spc="130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135">
                <a:cs typeface="Comic Sans MS"/>
              </a:rPr>
              <a:t> </a:t>
            </a:r>
            <a:r>
              <a:rPr lang="en-US" sz="2000">
                <a:cs typeface="Comic Sans MS"/>
              </a:rPr>
              <a:t>“the</a:t>
            </a:r>
            <a:r>
              <a:rPr lang="en-US" sz="2000" spc="135">
                <a:cs typeface="Comic Sans MS"/>
              </a:rPr>
              <a:t> </a:t>
            </a:r>
            <a:r>
              <a:rPr lang="en-US" sz="2000">
                <a:cs typeface="Comic Sans MS"/>
              </a:rPr>
              <a:t>population</a:t>
            </a:r>
            <a:r>
              <a:rPr lang="en-US" sz="2000" spc="14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13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14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30">
                <a:cs typeface="Comic Sans MS"/>
              </a:rPr>
              <a:t> </a:t>
            </a:r>
            <a:r>
              <a:rPr lang="en-US" sz="2000">
                <a:cs typeface="Comic Sans MS"/>
              </a:rPr>
              <a:t>year</a:t>
            </a:r>
            <a:r>
              <a:rPr lang="en-US" sz="2000" spc="135">
                <a:cs typeface="Comic Sans MS"/>
              </a:rPr>
              <a:t> </a:t>
            </a:r>
            <a:r>
              <a:rPr lang="en-US" sz="2000">
                <a:cs typeface="Comic Sans MS"/>
              </a:rPr>
              <a:t>2015</a:t>
            </a:r>
            <a:r>
              <a:rPr lang="en-US" sz="2000" spc="145">
                <a:cs typeface="Comic Sans MS"/>
              </a:rPr>
              <a:t> </a:t>
            </a:r>
            <a:r>
              <a:rPr lang="en-US" sz="2000">
                <a:cs typeface="Comic Sans MS"/>
              </a:rPr>
              <a:t>will</a:t>
            </a:r>
            <a:r>
              <a:rPr lang="en-US" sz="2000" spc="140">
                <a:cs typeface="Comic Sans MS"/>
              </a:rPr>
              <a:t> </a:t>
            </a:r>
            <a:r>
              <a:rPr lang="en-US" sz="2000">
                <a:cs typeface="Comic Sans MS"/>
              </a:rPr>
              <a:t>likely</a:t>
            </a:r>
            <a:r>
              <a:rPr lang="en-US" sz="2000" spc="12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to </a:t>
            </a:r>
            <a:r>
              <a:rPr lang="en-US" sz="2000">
                <a:cs typeface="Comic Sans MS"/>
              </a:rPr>
              <a:t>be</a:t>
            </a:r>
            <a:r>
              <a:rPr lang="en-US" sz="2000" spc="-2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100,000,000.</a:t>
            </a:r>
            <a:endParaRPr lang="en-US" sz="2000">
              <a:cs typeface="Comic Sans MS"/>
            </a:endParaRPr>
          </a:p>
          <a:p>
            <a:pPr marL="348615" indent="-342900" algn="just">
              <a:lnSpc>
                <a:spcPct val="100000"/>
              </a:lnSpc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8915" algn="l"/>
              </a:tabLst>
            </a:pPr>
            <a:r>
              <a:rPr lang="en-US" sz="2000">
                <a:cs typeface="Comic Sans MS"/>
              </a:rPr>
              <a:t>Based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11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95">
                <a:cs typeface="Comic Sans MS"/>
              </a:rPr>
              <a:t> </a:t>
            </a:r>
            <a:r>
              <a:rPr lang="en-US" sz="2000">
                <a:cs typeface="Comic Sans MS"/>
              </a:rPr>
              <a:t>survey</a:t>
            </a:r>
            <a:r>
              <a:rPr lang="en-US" sz="2000" spc="95">
                <a:cs typeface="Comic Sans MS"/>
              </a:rPr>
              <a:t> </a:t>
            </a:r>
            <a:r>
              <a:rPr lang="en-US" sz="2000">
                <a:cs typeface="Comic Sans MS"/>
              </a:rPr>
              <a:t>made</a:t>
            </a:r>
            <a:r>
              <a:rPr lang="en-US" sz="2000" spc="95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90">
                <a:cs typeface="Comic Sans MS"/>
              </a:rPr>
              <a:t> </a:t>
            </a:r>
            <a:r>
              <a:rPr lang="en-US" sz="2000">
                <a:cs typeface="Comic Sans MS"/>
              </a:rPr>
              <a:t>last</a:t>
            </a:r>
            <a:r>
              <a:rPr lang="en-US" sz="2000" spc="100">
                <a:cs typeface="Comic Sans MS"/>
              </a:rPr>
              <a:t> </a:t>
            </a:r>
            <a:r>
              <a:rPr lang="en-US" sz="2000">
                <a:cs typeface="Comic Sans MS"/>
              </a:rPr>
              <a:t>10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years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30,000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tourists</a:t>
            </a:r>
            <a:r>
              <a:rPr lang="en-US" sz="2000" spc="110">
                <a:cs typeface="Comic Sans MS"/>
              </a:rPr>
              <a:t> </a:t>
            </a:r>
            <a:r>
              <a:rPr lang="en-US" sz="2000">
                <a:cs typeface="Comic Sans MS"/>
              </a:rPr>
              <a:t>are</a:t>
            </a:r>
            <a:r>
              <a:rPr lang="en-US" sz="2000" spc="10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expected </a:t>
            </a:r>
            <a:r>
              <a:rPr lang="en-US" sz="2000">
                <a:cs typeface="Comic Sans MS"/>
              </a:rPr>
              <a:t>to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visit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Ethiopia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347980" marR="6350" indent="-342900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01295" algn="l"/>
                <a:tab pos="208279" algn="l"/>
                <a:tab pos="970915" algn="l"/>
                <a:tab pos="1341755" algn="l"/>
                <a:tab pos="1835150" algn="l"/>
                <a:tab pos="2658110" algn="l"/>
                <a:tab pos="3344545" algn="l"/>
                <a:tab pos="3820160" algn="l"/>
                <a:tab pos="4315460" algn="l"/>
                <a:tab pos="4842510" algn="l"/>
                <a:tab pos="5253990" algn="l"/>
                <a:tab pos="5965825" algn="l"/>
                <a:tab pos="6459855" algn="l"/>
                <a:tab pos="7555865" algn="l"/>
                <a:tab pos="8468360" algn="l"/>
              </a:tabLst>
            </a:pPr>
            <a:r>
              <a:rPr lang="en-US" sz="2000" spc="-10">
                <a:cs typeface="Comic Sans MS"/>
              </a:rPr>
              <a:t>Based </a:t>
            </a:r>
            <a:r>
              <a:rPr lang="en-US" sz="2000" spc="-25">
                <a:cs typeface="Comic Sans MS"/>
              </a:rPr>
              <a:t>on the</a:t>
            </a:r>
            <a:r>
              <a:rPr lang="en-US" sz="2000">
                <a:cs typeface="Comic Sans MS"/>
              </a:rPr>
              <a:t>	 </a:t>
            </a:r>
            <a:r>
              <a:rPr lang="en-US" sz="2000" spc="-10">
                <a:cs typeface="Comic Sans MS"/>
              </a:rPr>
              <a:t>survey</a:t>
            </a:r>
            <a:r>
              <a:rPr lang="en-US" sz="2000">
                <a:cs typeface="Comic Sans MS"/>
              </a:rPr>
              <a:t>	 </a:t>
            </a:r>
            <a:r>
              <a:rPr lang="en-US" sz="2000" spc="-20">
                <a:cs typeface="Comic Sans MS"/>
              </a:rPr>
              <a:t>made </a:t>
            </a:r>
            <a:r>
              <a:rPr lang="en-US" sz="2000" spc="-25">
                <a:cs typeface="Comic Sans MS"/>
              </a:rPr>
              <a:t>for</a:t>
            </a:r>
            <a:r>
              <a:rPr lang="en-US" sz="2000">
                <a:cs typeface="Comic Sans MS"/>
              </a:rPr>
              <a:t>	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 spc="-20">
                <a:cs typeface="Comic Sans MS"/>
              </a:rPr>
              <a:t>last </a:t>
            </a:r>
            <a:r>
              <a:rPr lang="en-US" sz="2000" spc="-25">
                <a:cs typeface="Comic Sans MS"/>
              </a:rPr>
              <a:t>20 </a:t>
            </a:r>
            <a:r>
              <a:rPr lang="en-US" sz="2000" spc="-10">
                <a:cs typeface="Comic Sans MS"/>
              </a:rPr>
              <a:t>years 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 spc="-10">
                <a:cs typeface="Comic Sans MS"/>
              </a:rPr>
              <a:t>maximum number </a:t>
            </a:r>
            <a:r>
              <a:rPr lang="en-US" sz="2000" spc="-25">
                <a:cs typeface="Comic Sans MS"/>
              </a:rPr>
              <a:t>of </a:t>
            </a:r>
            <a:r>
              <a:rPr lang="en-US" sz="2000">
                <a:cs typeface="Comic Sans MS"/>
              </a:rPr>
              <a:t>tourists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visited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Eth.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were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year</a:t>
            </a:r>
            <a:r>
              <a:rPr lang="en-US" sz="2000" spc="-2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1993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347980" marR="6985" indent="-342900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01295" algn="l"/>
                <a:tab pos="208279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Ethiopian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tourism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commission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has</a:t>
            </a:r>
            <a:r>
              <a:rPr lang="en-US" sz="2000" spc="-15">
                <a:cs typeface="Comic Sans MS"/>
              </a:rPr>
              <a:t> </a:t>
            </a:r>
            <a:r>
              <a:rPr lang="en-US" sz="2000">
                <a:cs typeface="Comic Sans MS"/>
              </a:rPr>
              <a:t>announced</a:t>
            </a:r>
            <a:r>
              <a:rPr lang="en-US" sz="2000" spc="-15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(as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observed</a:t>
            </a:r>
            <a:r>
              <a:rPr lang="en-US" sz="2000" spc="-15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20">
                <a:cs typeface="Comic Sans MS"/>
              </a:rPr>
              <a:t> last </a:t>
            </a:r>
            <a:r>
              <a:rPr lang="en-US" sz="2000">
                <a:cs typeface="Comic Sans MS"/>
              </a:rPr>
              <a:t>20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years)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average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number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tourists</a:t>
            </a:r>
            <a:r>
              <a:rPr lang="en-US" sz="2000" spc="-7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arrived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Ethiopia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per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10">
                <a:cs typeface="Comic Sans MS"/>
              </a:rPr>
              <a:t> 3000.</a:t>
            </a:r>
            <a:endParaRPr lang="en-US" sz="2000">
              <a:cs typeface="Comic Sans MS"/>
            </a:endParaRPr>
          </a:p>
          <a:p>
            <a:pPr marL="347345" indent="-342900">
              <a:lnSpc>
                <a:spcPct val="100000"/>
              </a:lnSpc>
              <a:buSzPct val="97222"/>
              <a:buFont typeface="Arial" panose="020B0604020202020204" pitchFamily="34" charset="0"/>
              <a:buChar char="•"/>
              <a:tabLst>
                <a:tab pos="207645" algn="l"/>
              </a:tabLst>
            </a:pPr>
            <a:r>
              <a:rPr lang="en-US" sz="2000">
                <a:cs typeface="Comic Sans MS"/>
              </a:rPr>
              <a:t>The</a:t>
            </a:r>
            <a:r>
              <a:rPr lang="en-US" sz="2000" spc="165">
                <a:cs typeface="Comic Sans MS"/>
              </a:rPr>
              <a:t> </a:t>
            </a:r>
            <a:r>
              <a:rPr lang="en-US" sz="2000">
                <a:cs typeface="Comic Sans MS"/>
              </a:rPr>
              <a:t>maximum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difference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8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salaries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workers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company</a:t>
            </a:r>
            <a:r>
              <a:rPr lang="en-US" sz="2000" spc="175">
                <a:cs typeface="Comic Sans MS"/>
              </a:rPr>
              <a:t> </a:t>
            </a:r>
            <a:r>
              <a:rPr lang="en-US" sz="2000" spc="-10" err="1">
                <a:cs typeface="Comic Sans MS"/>
              </a:rPr>
              <a:t>until</a:t>
            </a:r>
            <a:r>
              <a:rPr lang="en-US" sz="2000" err="1">
                <a:cs typeface="Comic Sans MS"/>
              </a:rPr>
              <a:t>the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end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last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year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was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birr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5000.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65000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E9F3-D307-E808-B9FB-8A0B654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14A1D5-5C73-6F61-1D98-301DEB44D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F5310B-8E02-CE29-E7B2-3BA2CBB1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18084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u="sng">
                <a:solidFill>
                  <a:srgbClr val="006EBE"/>
                </a:solidFill>
              </a:rPr>
              <a:t>Main terms in statistics:</a:t>
            </a:r>
            <a:endParaRPr lang="en-US" sz="2800" u="sng">
              <a:solidFill>
                <a:srgbClr val="006EB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1637C-DE34-49ED-CBB5-981793C368FF}"/>
              </a:ext>
            </a:extLst>
          </p:cNvPr>
          <p:cNvSpPr txBox="1"/>
          <p:nvPr/>
        </p:nvSpPr>
        <p:spPr>
          <a:xfrm>
            <a:off x="555705" y="992644"/>
            <a:ext cx="10531996" cy="905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2065" algn="just">
              <a:lnSpc>
                <a:spcPct val="100000"/>
              </a:lnSpc>
              <a:spcBef>
                <a:spcPts val="100"/>
              </a:spcBef>
            </a:pPr>
            <a:r>
              <a:rPr lang="en-IN" sz="2800" b="1" u="sng">
                <a:solidFill>
                  <a:srgbClr val="006EBE"/>
                </a:solidFill>
              </a:rPr>
              <a:t>Data:</a:t>
            </a:r>
            <a:r>
              <a:rPr lang="en-US" sz="2400" b="1" u="sng">
                <a:solidFill>
                  <a:srgbClr val="006EBE"/>
                </a:solidFill>
              </a:rPr>
              <a:t> </a:t>
            </a:r>
          </a:p>
          <a:p>
            <a:pPr marL="12700" marR="12065" algn="just">
              <a:lnSpc>
                <a:spcPct val="100000"/>
              </a:lnSpc>
              <a:spcBef>
                <a:spcPts val="100"/>
              </a:spcBef>
            </a:pPr>
            <a:r>
              <a:rPr lang="en-US" sz="2400"/>
              <a:t>Certainly, known facts from which conclusions may be drawn.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942D3-5562-DB4F-793E-8716D884C7C3}"/>
              </a:ext>
            </a:extLst>
          </p:cNvPr>
          <p:cNvSpPr txBox="1"/>
          <p:nvPr/>
        </p:nvSpPr>
        <p:spPr>
          <a:xfrm>
            <a:off x="618329" y="2052649"/>
            <a:ext cx="10531996" cy="4519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2065" algn="just">
              <a:spcBef>
                <a:spcPts val="100"/>
              </a:spcBef>
            </a:pPr>
            <a:r>
              <a:rPr lang="en-IN" sz="2800" b="1" u="sng">
                <a:solidFill>
                  <a:srgbClr val="006EBE"/>
                </a:solidFill>
              </a:rPr>
              <a:t>Statistical Data:</a:t>
            </a:r>
            <a:r>
              <a:rPr lang="en-US" sz="2400" b="1" u="sng">
                <a:solidFill>
                  <a:srgbClr val="006EBE"/>
                </a:solidFill>
              </a:rPr>
              <a:t> </a:t>
            </a:r>
          </a:p>
          <a:p>
            <a:pPr marL="12700" marR="12065" algn="just">
              <a:spcBef>
                <a:spcPts val="100"/>
              </a:spcBef>
            </a:pPr>
            <a:r>
              <a:rPr lang="en-US" sz="2400"/>
              <a:t>Raw material for a statistical investigation which are obtained when ever </a:t>
            </a:r>
            <a:r>
              <a:rPr lang="en-US" sz="2400" b="1">
                <a:solidFill>
                  <a:srgbClr val="00B050"/>
                </a:solidFill>
              </a:rPr>
              <a:t>measurements or observations are made.</a:t>
            </a:r>
          </a:p>
          <a:p>
            <a:pPr marL="463550" indent="-457200" algn="just">
              <a:lnSpc>
                <a:spcPct val="100000"/>
              </a:lnSpc>
              <a:spcBef>
                <a:spcPts val="600"/>
              </a:spcBef>
              <a:buSzPct val="95833"/>
              <a:buFont typeface="+mj-lt"/>
              <a:buAutoNum type="arabicPeriod"/>
              <a:tabLst>
                <a:tab pos="228600" algn="l"/>
              </a:tabLst>
            </a:pPr>
            <a:r>
              <a:rPr lang="en-IN" sz="2800" b="1">
                <a:solidFill>
                  <a:srgbClr val="006EBE"/>
                </a:solidFill>
              </a:rPr>
              <a:t>Quantitative data: </a:t>
            </a:r>
            <a:r>
              <a:rPr lang="en-US" sz="2400">
                <a:cs typeface="Comic Sans MS"/>
              </a:rPr>
              <a:t>data</a:t>
            </a:r>
            <a:r>
              <a:rPr lang="en-US" sz="2400" spc="85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110">
                <a:cs typeface="Comic Sans MS"/>
              </a:rPr>
              <a:t> </a:t>
            </a:r>
            <a:r>
              <a:rPr lang="en-US" sz="2400">
                <a:cs typeface="Comic Sans MS"/>
              </a:rPr>
              <a:t>a</a:t>
            </a:r>
            <a:r>
              <a:rPr lang="en-US" sz="2400" spc="95">
                <a:cs typeface="Comic Sans MS"/>
              </a:rPr>
              <a:t> </a:t>
            </a:r>
            <a:r>
              <a:rPr lang="en-US" sz="2400">
                <a:cs typeface="Comic Sans MS"/>
              </a:rPr>
              <a:t>certain</a:t>
            </a:r>
            <a:r>
              <a:rPr lang="en-US" sz="2400" spc="114">
                <a:cs typeface="Comic Sans MS"/>
              </a:rPr>
              <a:t> </a:t>
            </a:r>
            <a:r>
              <a:rPr lang="en-US" sz="2400">
                <a:cs typeface="Comic Sans MS"/>
              </a:rPr>
              <a:t>group</a:t>
            </a:r>
            <a:r>
              <a:rPr lang="en-US" sz="2400" spc="11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114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individuals </a:t>
            </a:r>
            <a:r>
              <a:rPr lang="en-US" sz="2400">
                <a:cs typeface="Comic Sans MS"/>
              </a:rPr>
              <a:t>which</a:t>
            </a:r>
            <a:r>
              <a:rPr lang="en-US" sz="2400" spc="-75">
                <a:cs typeface="Comic Sans MS"/>
              </a:rPr>
              <a:t> </a:t>
            </a:r>
            <a:r>
              <a:rPr lang="en-US" sz="2400">
                <a:cs typeface="Comic Sans MS"/>
              </a:rPr>
              <a:t>is</a:t>
            </a:r>
            <a:r>
              <a:rPr lang="en-US" sz="2400" spc="-50">
                <a:cs typeface="Comic Sans MS"/>
              </a:rPr>
              <a:t> </a:t>
            </a:r>
            <a:r>
              <a:rPr lang="en-US" sz="2400">
                <a:cs typeface="Comic Sans MS"/>
              </a:rPr>
              <a:t>expressed</a:t>
            </a:r>
            <a:r>
              <a:rPr lang="en-US" sz="2400" spc="-11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numerically. </a:t>
            </a:r>
            <a:r>
              <a:rPr lang="en-US" sz="2400" b="1">
                <a:cs typeface="Comic Sans MS"/>
              </a:rPr>
              <a:t>Example:</a:t>
            </a:r>
            <a:r>
              <a:rPr lang="en-US" sz="2400" b="1" spc="-30">
                <a:cs typeface="Comic Sans MS"/>
              </a:rPr>
              <a:t>  </a:t>
            </a:r>
            <a:r>
              <a:rPr lang="en-US" sz="2400">
                <a:cs typeface="Comic Sans MS"/>
              </a:rPr>
              <a:t>Heights,</a:t>
            </a:r>
            <a:r>
              <a:rPr lang="en-US" sz="2400" spc="-25">
                <a:cs typeface="Comic Sans MS"/>
              </a:rPr>
              <a:t> </a:t>
            </a:r>
            <a:r>
              <a:rPr lang="en-US" sz="2400">
                <a:cs typeface="Comic Sans MS"/>
              </a:rPr>
              <a:t>Weights,</a:t>
            </a:r>
            <a:r>
              <a:rPr lang="en-US" sz="2400" spc="-25">
                <a:cs typeface="Comic Sans MS"/>
              </a:rPr>
              <a:t> </a:t>
            </a:r>
            <a:r>
              <a:rPr lang="en-US" sz="2400">
                <a:cs typeface="Comic Sans MS"/>
              </a:rPr>
              <a:t>Ages</a:t>
            </a:r>
            <a:r>
              <a:rPr lang="en-US" sz="2400" spc="-20">
                <a:cs typeface="Comic Sans MS"/>
              </a:rPr>
              <a:t> </a:t>
            </a:r>
            <a:r>
              <a:rPr lang="en-US" sz="2400">
                <a:cs typeface="Comic Sans MS"/>
              </a:rPr>
              <a:t>etc.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of</a:t>
            </a:r>
            <a:r>
              <a:rPr lang="en-US" sz="2400" spc="-15">
                <a:cs typeface="Comic Sans MS"/>
              </a:rPr>
              <a:t>  </a:t>
            </a:r>
            <a:r>
              <a:rPr lang="en-US" sz="2400">
                <a:cs typeface="Comic Sans MS"/>
              </a:rPr>
              <a:t>a</a:t>
            </a:r>
            <a:r>
              <a:rPr lang="en-US" sz="2400" spc="-25">
                <a:cs typeface="Comic Sans MS"/>
              </a:rPr>
              <a:t>  </a:t>
            </a:r>
            <a:r>
              <a:rPr lang="en-US" sz="2400" spc="-10">
                <a:cs typeface="Comic Sans MS"/>
              </a:rPr>
              <a:t>certain </a:t>
            </a:r>
            <a:r>
              <a:rPr lang="en-US" sz="2400">
                <a:cs typeface="Comic Sans MS"/>
              </a:rPr>
              <a:t>group</a:t>
            </a:r>
            <a:r>
              <a:rPr lang="en-US" sz="2400" spc="-65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-5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individuals.</a:t>
            </a:r>
          </a:p>
          <a:p>
            <a:pPr marL="463550" marR="8890" indent="-457200" algn="just">
              <a:spcBef>
                <a:spcPts val="600"/>
              </a:spcBef>
              <a:buSzPct val="95833"/>
              <a:buFont typeface="+mj-lt"/>
              <a:buAutoNum type="arabicPeriod"/>
              <a:tabLst>
                <a:tab pos="228600" algn="l"/>
              </a:tabLst>
            </a:pPr>
            <a:r>
              <a:rPr lang="en-IN" sz="2800" b="1">
                <a:solidFill>
                  <a:srgbClr val="006EBE"/>
                </a:solidFill>
              </a:rPr>
              <a:t>Qualitative data: </a:t>
            </a:r>
            <a:r>
              <a:rPr lang="en-US" sz="2400"/>
              <a:t>data of a certain group of individuals that is not expressed numerically. </a:t>
            </a:r>
            <a:r>
              <a:rPr lang="en-US" sz="2400" b="1"/>
              <a:t>Example: </a:t>
            </a:r>
            <a:r>
              <a:rPr lang="en-US" sz="2400"/>
              <a:t>Colors, Languages, Nationalities, Religions, health, poverty </a:t>
            </a:r>
            <a:r>
              <a:rPr lang="en-US" sz="2400" err="1"/>
              <a:t>etc</a:t>
            </a:r>
            <a:r>
              <a:rPr lang="en-US" sz="2400"/>
              <a:t> of a certain group of individuals.</a:t>
            </a:r>
            <a:r>
              <a:rPr lang="en-US" sz="2400" b="1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lang="en-US" sz="2400" b="1">
                <a:solidFill>
                  <a:srgbClr val="00B050"/>
                </a:solidFill>
              </a:rPr>
              <a:t>Primary data </a:t>
            </a:r>
            <a:r>
              <a:rPr lang="en-US" sz="2400"/>
              <a:t>and </a:t>
            </a:r>
            <a:r>
              <a:rPr lang="en-US" sz="2400" b="1">
                <a:solidFill>
                  <a:srgbClr val="00B050"/>
                </a:solidFill>
              </a:rPr>
              <a:t>Secondary data</a:t>
            </a:r>
          </a:p>
          <a:p>
            <a:pPr marL="12700" marR="12065" algn="just">
              <a:lnSpc>
                <a:spcPct val="100000"/>
              </a:lnSpc>
              <a:spcBef>
                <a:spcPts val="10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292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C58E-6E60-B798-59CA-79B84A92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DD514-BB87-A452-558E-57F76237F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7BD046C-0A1F-FFCC-430F-2E17E8D5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18084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u="sng">
                <a:solidFill>
                  <a:srgbClr val="006EBE"/>
                </a:solidFill>
              </a:rPr>
              <a:t>Main terms in statistics:</a:t>
            </a:r>
            <a:endParaRPr lang="en-US" sz="2800" u="sng">
              <a:solidFill>
                <a:srgbClr val="006EB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A80B3-DFD0-E1CB-E630-89C4AE030767}"/>
              </a:ext>
            </a:extLst>
          </p:cNvPr>
          <p:cNvSpPr txBox="1"/>
          <p:nvPr/>
        </p:nvSpPr>
        <p:spPr>
          <a:xfrm>
            <a:off x="555705" y="992644"/>
            <a:ext cx="10531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12065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2800" b="1">
                <a:solidFill>
                  <a:srgbClr val="006EBE"/>
                </a:solidFill>
              </a:rPr>
              <a:t>Data:</a:t>
            </a:r>
            <a:r>
              <a:rPr lang="en-US" sz="2400" b="1">
                <a:solidFill>
                  <a:srgbClr val="006EBE"/>
                </a:solidFill>
              </a:rPr>
              <a:t> </a:t>
            </a:r>
            <a:r>
              <a:rPr lang="en-US" sz="2400"/>
              <a:t>Certainly, known facts from which conclusions may be drawn.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E4F25-633E-5DC8-9FAF-C081C0D0A8E0}"/>
              </a:ext>
            </a:extLst>
          </p:cNvPr>
          <p:cNvSpPr txBox="1"/>
          <p:nvPr/>
        </p:nvSpPr>
        <p:spPr>
          <a:xfrm>
            <a:off x="555705" y="1515864"/>
            <a:ext cx="10531996" cy="347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12065" indent="-457200" algn="just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2800" b="1">
                <a:solidFill>
                  <a:srgbClr val="006EBE"/>
                </a:solidFill>
              </a:rPr>
              <a:t>Statistical Data:</a:t>
            </a:r>
            <a:r>
              <a:rPr lang="en-US" sz="2400" b="1">
                <a:solidFill>
                  <a:srgbClr val="006EBE"/>
                </a:solidFill>
              </a:rPr>
              <a:t> </a:t>
            </a:r>
          </a:p>
          <a:p>
            <a:pPr marL="12700" marR="12065" algn="just">
              <a:spcBef>
                <a:spcPts val="100"/>
              </a:spcBef>
            </a:pPr>
            <a:r>
              <a:rPr lang="en-US" sz="2400"/>
              <a:t>Raw material for a statistical investigation which are obtained when ever </a:t>
            </a:r>
            <a:r>
              <a:rPr lang="en-US" sz="2400" b="1">
                <a:solidFill>
                  <a:srgbClr val="00B050"/>
                </a:solidFill>
              </a:rPr>
              <a:t>measurements or observations are made.</a:t>
            </a:r>
          </a:p>
          <a:p>
            <a:pPr marL="349250" indent="-342900" algn="just">
              <a:lnSpc>
                <a:spcPct val="100000"/>
              </a:lnSpc>
              <a:spcBef>
                <a:spcPts val="600"/>
              </a:spcBef>
              <a:buSzPct val="95833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IN" sz="2400" b="1"/>
              <a:t>Quantitative data: </a:t>
            </a:r>
            <a:r>
              <a:rPr lang="en-US" sz="2000">
                <a:cs typeface="Comic Sans MS"/>
              </a:rPr>
              <a:t>data</a:t>
            </a:r>
            <a:r>
              <a:rPr lang="en-US" sz="2000" spc="8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1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95">
                <a:cs typeface="Comic Sans MS"/>
              </a:rPr>
              <a:t> </a:t>
            </a:r>
            <a:r>
              <a:rPr lang="en-US" sz="2000">
                <a:cs typeface="Comic Sans MS"/>
              </a:rPr>
              <a:t>certain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group</a:t>
            </a:r>
            <a:r>
              <a:rPr lang="en-US" sz="2000" spc="11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14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individuals </a:t>
            </a:r>
            <a:r>
              <a:rPr lang="en-US" sz="2000">
                <a:cs typeface="Comic Sans MS"/>
              </a:rPr>
              <a:t>which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expressed</a:t>
            </a:r>
            <a:r>
              <a:rPr lang="en-US" sz="2000" spc="-11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numerically. </a:t>
            </a:r>
            <a:r>
              <a:rPr lang="en-US" sz="2000" b="1">
                <a:cs typeface="Comic Sans MS"/>
              </a:rPr>
              <a:t>Example:</a:t>
            </a:r>
            <a:r>
              <a:rPr lang="en-US" sz="2000" b="1" spc="-30">
                <a:cs typeface="Comic Sans MS"/>
              </a:rPr>
              <a:t>  </a:t>
            </a:r>
            <a:r>
              <a:rPr lang="en-US" sz="2000">
                <a:cs typeface="Comic Sans MS"/>
              </a:rPr>
              <a:t>Heights,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Weights,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Ages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etc.</a:t>
            </a:r>
            <a:r>
              <a:rPr lang="en-US" sz="2000" spc="-15">
                <a:cs typeface="Comic Sans MS"/>
              </a:rPr>
              <a:t>  </a:t>
            </a:r>
            <a:r>
              <a:rPr lang="en-US" sz="2000">
                <a:cs typeface="Comic Sans MS"/>
              </a:rPr>
              <a:t>of</a:t>
            </a:r>
            <a:r>
              <a:rPr lang="en-US" sz="2000" spc="-15">
                <a:cs typeface="Comic Sans MS"/>
              </a:rPr>
              <a:t>  </a:t>
            </a:r>
            <a:r>
              <a:rPr lang="en-US" sz="2000">
                <a:cs typeface="Comic Sans MS"/>
              </a:rPr>
              <a:t>a</a:t>
            </a:r>
            <a:r>
              <a:rPr lang="en-US" sz="2000" spc="-25">
                <a:cs typeface="Comic Sans MS"/>
              </a:rPr>
              <a:t>  </a:t>
            </a:r>
            <a:r>
              <a:rPr lang="en-US" sz="2000" spc="-10">
                <a:cs typeface="Comic Sans MS"/>
              </a:rPr>
              <a:t>certain </a:t>
            </a:r>
            <a:r>
              <a:rPr lang="en-US" sz="2000">
                <a:cs typeface="Comic Sans MS"/>
              </a:rPr>
              <a:t>group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5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individuals.</a:t>
            </a:r>
          </a:p>
          <a:p>
            <a:pPr marL="349250" marR="8890" indent="-342900" algn="just">
              <a:spcBef>
                <a:spcPts val="600"/>
              </a:spcBef>
              <a:buSzPct val="95833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IN" sz="2400" b="1"/>
              <a:t>Qualitative data: </a:t>
            </a:r>
            <a:r>
              <a:rPr lang="en-US" sz="2000"/>
              <a:t>data of a certain group of individuals that is not expressed numerically. </a:t>
            </a:r>
            <a:r>
              <a:rPr lang="en-US" sz="2000" b="1"/>
              <a:t>Example: </a:t>
            </a:r>
            <a:r>
              <a:rPr lang="en-US" sz="2000"/>
              <a:t>Colors, Languages, Nationalities, Religions, health, poverty </a:t>
            </a:r>
            <a:r>
              <a:rPr lang="en-US" sz="2000" err="1"/>
              <a:t>etc</a:t>
            </a:r>
            <a:r>
              <a:rPr lang="en-US" sz="2000"/>
              <a:t> of a certain group of individuals.</a:t>
            </a:r>
            <a:r>
              <a:rPr lang="en-US" sz="2000" b="1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lang="en-US" sz="2000" b="1">
                <a:solidFill>
                  <a:srgbClr val="00B050"/>
                </a:solidFill>
              </a:rPr>
              <a:t>Primary data </a:t>
            </a:r>
            <a:r>
              <a:rPr lang="en-US" sz="2000"/>
              <a:t>and </a:t>
            </a:r>
            <a:r>
              <a:rPr lang="en-US" sz="2000" b="1">
                <a:solidFill>
                  <a:srgbClr val="00B050"/>
                </a:solidFill>
              </a:rPr>
              <a:t>Secondary data</a:t>
            </a:r>
          </a:p>
          <a:p>
            <a:pPr marL="12700" marR="12065" algn="just">
              <a:lnSpc>
                <a:spcPct val="100000"/>
              </a:lnSpc>
              <a:spcBef>
                <a:spcPts val="100"/>
              </a:spcBef>
            </a:pP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426E6-8DCA-B925-FEB5-1A5B6D530397}"/>
              </a:ext>
            </a:extLst>
          </p:cNvPr>
          <p:cNvSpPr txBox="1"/>
          <p:nvPr/>
        </p:nvSpPr>
        <p:spPr>
          <a:xfrm>
            <a:off x="414189" y="4727001"/>
            <a:ext cx="11440353" cy="147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715" indent="-457200">
              <a:lnSpc>
                <a:spcPts val="2600"/>
              </a:lnSpc>
              <a:spcBef>
                <a:spcPts val="420"/>
              </a:spcBef>
              <a:buFont typeface="Wingdings" panose="05000000000000000000" pitchFamily="2" charset="2"/>
              <a:buChar char="v"/>
            </a:pPr>
            <a:r>
              <a:rPr lang="en-IN" sz="2800" b="1">
                <a:solidFill>
                  <a:srgbClr val="006EBE"/>
                </a:solidFill>
              </a:rPr>
              <a:t>Variable: </a:t>
            </a:r>
            <a:r>
              <a:rPr lang="en-US" sz="2000"/>
              <a:t>A variable is a factor or characteristic that can take on different possible values or outcomes. A variable can be qualitative or quantitative (numeric). </a:t>
            </a:r>
            <a:r>
              <a:rPr lang="en-US" sz="2000" b="1"/>
              <a:t>Example: </a:t>
            </a:r>
            <a:r>
              <a:rPr lang="en-US" sz="2000"/>
              <a:t>Income, height, weight, sex, age, </a:t>
            </a:r>
            <a:r>
              <a:rPr lang="en-US" sz="2000" err="1"/>
              <a:t>etc</a:t>
            </a:r>
            <a:r>
              <a:rPr lang="en-US" sz="2000"/>
              <a:t> of a certain group of individuals are examples of variables.</a:t>
            </a:r>
          </a:p>
          <a:p>
            <a:pPr marL="469900" marR="12065" indent="-4572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681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5800-E175-DC26-252F-D7F1CC83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504517-1B95-F0C0-5FED-51F71B495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3535D-3E2F-49F6-44C4-BEB23E5085B3}"/>
              </a:ext>
            </a:extLst>
          </p:cNvPr>
          <p:cNvSpPr txBox="1"/>
          <p:nvPr/>
        </p:nvSpPr>
        <p:spPr>
          <a:xfrm>
            <a:off x="555705" y="502787"/>
            <a:ext cx="10531996" cy="10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12700" indent="-457200">
              <a:lnSpc>
                <a:spcPts val="2600"/>
              </a:lnSpc>
              <a:spcBef>
                <a:spcPts val="1905"/>
              </a:spcBef>
              <a:buFont typeface="Wingdings" panose="05000000000000000000" pitchFamily="2" charset="2"/>
              <a:buChar char="v"/>
              <a:tabLst>
                <a:tab pos="2134235" algn="l"/>
                <a:tab pos="3568065" algn="l"/>
                <a:tab pos="4187190" algn="l"/>
                <a:tab pos="4664710" algn="l"/>
                <a:tab pos="6473825" algn="l"/>
                <a:tab pos="7484109" algn="l"/>
                <a:tab pos="7960995" algn="l"/>
              </a:tabLst>
            </a:pPr>
            <a:r>
              <a:rPr lang="en-IN" sz="2800" b="1">
                <a:solidFill>
                  <a:srgbClr val="006EBE"/>
                </a:solidFill>
              </a:rPr>
              <a:t>Population:</a:t>
            </a:r>
            <a:r>
              <a:rPr lang="en-US" sz="2400" b="1">
                <a:solidFill>
                  <a:srgbClr val="006EBE"/>
                </a:solidFill>
              </a:rPr>
              <a:t> </a:t>
            </a:r>
            <a:r>
              <a:rPr lang="en-US" sz="2000"/>
              <a:t>A complete set of observation(data) of the entire group of individuals under consideration. A population can be finite or infinite. </a:t>
            </a:r>
            <a:r>
              <a:rPr lang="en-US" sz="2000" b="1"/>
              <a:t>Example:</a:t>
            </a:r>
            <a:r>
              <a:rPr lang="en-US" sz="2000"/>
              <a:t>	The number of students in this class, the population in Addis Ababa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0B752-2F8A-30E8-7B07-646B0C26A9F8}"/>
              </a:ext>
            </a:extLst>
          </p:cNvPr>
          <p:cNvSpPr txBox="1"/>
          <p:nvPr/>
        </p:nvSpPr>
        <p:spPr>
          <a:xfrm>
            <a:off x="555705" y="1767470"/>
            <a:ext cx="11440353" cy="462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just">
              <a:lnSpc>
                <a:spcPct val="90200"/>
              </a:lnSpc>
              <a:spcBef>
                <a:spcPts val="3095"/>
              </a:spcBef>
              <a:buFont typeface="Wingdings" panose="05000000000000000000" pitchFamily="2" charset="2"/>
              <a:buChar char="v"/>
            </a:pPr>
            <a:r>
              <a:rPr lang="en-IN" sz="2800" b="1">
                <a:solidFill>
                  <a:srgbClr val="006EBE"/>
                </a:solidFill>
              </a:rPr>
              <a:t>Sample: </a:t>
            </a:r>
            <a:r>
              <a:rPr lang="en-US" sz="2000"/>
              <a:t>A set of data drawn from population containing a part which can reasonably serve as a basis for valid generalization about the population. A sample is a portion of a population  selected  for further analysis.</a:t>
            </a:r>
          </a:p>
          <a:p>
            <a:pPr marL="355600" marR="19050" indent="-343535">
              <a:lnSpc>
                <a:spcPct val="100000"/>
              </a:lnSpc>
              <a:spcBef>
                <a:spcPts val="100"/>
              </a:spcBef>
              <a:tabLst>
                <a:tab pos="2146300" algn="l"/>
              </a:tabLst>
            </a:pPr>
            <a:endParaRPr lang="en-US" sz="2000" b="1">
              <a:solidFill>
                <a:srgbClr val="006EBE"/>
              </a:solidFill>
              <a:cs typeface="Comic Sans MS"/>
            </a:endParaRPr>
          </a:p>
          <a:p>
            <a:pPr marL="355600" marR="19050" indent="-343535">
              <a:lnSpc>
                <a:spcPct val="100000"/>
              </a:lnSpc>
              <a:spcBef>
                <a:spcPts val="100"/>
              </a:spcBef>
              <a:tabLst>
                <a:tab pos="2146300" algn="l"/>
              </a:tabLst>
            </a:pPr>
            <a:r>
              <a:rPr lang="en-US" sz="2000" b="1">
                <a:solidFill>
                  <a:srgbClr val="006EBE"/>
                </a:solidFill>
                <a:cs typeface="Comic Sans MS"/>
              </a:rPr>
              <a:t>Sample</a:t>
            </a:r>
            <a:r>
              <a:rPr lang="en-US" sz="2000" b="1" spc="-12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000" b="1" spc="-20">
                <a:solidFill>
                  <a:srgbClr val="006EBE"/>
                </a:solidFill>
                <a:cs typeface="Comic Sans MS"/>
              </a:rPr>
              <a:t>size:</a:t>
            </a:r>
            <a:r>
              <a:rPr lang="en-US" sz="2400" b="1" spc="-20">
                <a:solidFill>
                  <a:srgbClr val="006EBE"/>
                </a:solidFill>
                <a:latin typeface="Comic Sans MS"/>
                <a:cs typeface="Comic Sans MS"/>
              </a:rPr>
              <a:t> </a:t>
            </a:r>
            <a:r>
              <a:rPr lang="en-US" sz="2000"/>
              <a:t>The number of items under investigation in a sample.</a:t>
            </a:r>
          </a:p>
          <a:p>
            <a:pPr marL="355600" marR="706755" indent="-343535">
              <a:lnSpc>
                <a:spcPct val="100000"/>
              </a:lnSpc>
              <a:spcBef>
                <a:spcPts val="600"/>
              </a:spcBef>
            </a:pPr>
            <a:endParaRPr lang="en-US" sz="2000" b="1">
              <a:solidFill>
                <a:srgbClr val="006EBE"/>
              </a:solidFill>
            </a:endParaRPr>
          </a:p>
          <a:p>
            <a:pPr marL="355600" marR="706755" indent="-343535">
              <a:lnSpc>
                <a:spcPct val="100000"/>
              </a:lnSpc>
              <a:spcBef>
                <a:spcPts val="600"/>
              </a:spcBef>
            </a:pPr>
            <a:r>
              <a:rPr lang="en-US" sz="2000" b="1">
                <a:solidFill>
                  <a:srgbClr val="006EBE"/>
                </a:solidFill>
              </a:rPr>
              <a:t>Survey (experiment): </a:t>
            </a:r>
            <a:r>
              <a:rPr lang="en-US" sz="2000"/>
              <a:t> it is a process of obtaining the desired data. Two types of survey:</a:t>
            </a:r>
          </a:p>
          <a:p>
            <a:pPr marL="353695" marR="195580" indent="-34163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5600" algn="l"/>
              </a:tabLst>
            </a:pPr>
            <a:r>
              <a:rPr lang="en-US" sz="2000" b="1">
                <a:solidFill>
                  <a:srgbClr val="006EBE"/>
                </a:solidFill>
              </a:rPr>
              <a:t>Census Survey: </a:t>
            </a:r>
            <a:r>
              <a:rPr lang="en-US" sz="2000"/>
              <a:t>A way of obtaining data referring the entire population including </a:t>
            </a:r>
            <a:r>
              <a:rPr lang="en-US" sz="2000" b="1">
                <a:solidFill>
                  <a:srgbClr val="00B050"/>
                </a:solidFill>
              </a:rPr>
              <a:t>a total coverage of the population.</a:t>
            </a:r>
          </a:p>
          <a:p>
            <a:pPr marL="353695" marR="195580" indent="-341630">
              <a:spcBef>
                <a:spcPts val="600"/>
              </a:spcBef>
              <a:buAutoNum type="arabicPeriod"/>
              <a:tabLst>
                <a:tab pos="355600" algn="l"/>
              </a:tabLst>
            </a:pPr>
            <a:r>
              <a:rPr lang="en-US" sz="2000" b="1">
                <a:solidFill>
                  <a:srgbClr val="006EBE"/>
                </a:solidFill>
              </a:rPr>
              <a:t>Sample Survey: </a:t>
            </a:r>
            <a:r>
              <a:rPr lang="en-US" sz="2000"/>
              <a:t>A way of obtaining data referring a portion of the entire population consisting </a:t>
            </a:r>
            <a:r>
              <a:rPr lang="en-US" sz="2000" b="1">
                <a:solidFill>
                  <a:srgbClr val="00B050"/>
                </a:solidFill>
              </a:rPr>
              <a:t>only a partial coverage of the population.</a:t>
            </a:r>
          </a:p>
          <a:p>
            <a:pPr marL="469265" marR="5080" indent="-457200" algn="just">
              <a:lnSpc>
                <a:spcPct val="90200"/>
              </a:lnSpc>
              <a:spcBef>
                <a:spcPts val="3095"/>
              </a:spcBef>
              <a:buFont typeface="Wingdings" panose="05000000000000000000" pitchFamily="2" charset="2"/>
              <a:buChar char="v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675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745E-1675-B1E2-C60C-83A310C4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5F4410-12B6-E15A-5E9E-698CC1E50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D57EAA3-1AF4-F771-6297-38CFB8A7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8" y="318084"/>
            <a:ext cx="10657244" cy="674560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u="sng">
                <a:solidFill>
                  <a:srgbClr val="006EBE"/>
                </a:solidFill>
              </a:rPr>
              <a:t>STEPS/STATISTICAL INVESTIGATION: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ACD65-1129-5C85-69B4-E8610BFC41C5}"/>
              </a:ext>
            </a:extLst>
          </p:cNvPr>
          <p:cNvSpPr txBox="1"/>
          <p:nvPr/>
        </p:nvSpPr>
        <p:spPr>
          <a:xfrm>
            <a:off x="555705" y="1092463"/>
            <a:ext cx="11059352" cy="436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5"/>
              </a:spcBef>
              <a:buSzPct val="97222"/>
              <a:buFont typeface="+mj-lt"/>
              <a:buAutoNum type="arabicPeriod"/>
              <a:tabLst>
                <a:tab pos="201295" algn="l"/>
              </a:tabLst>
            </a:pPr>
            <a:r>
              <a:rPr lang="en-US" sz="2400" b="1" u="sng">
                <a:solidFill>
                  <a:srgbClr val="006EBE"/>
                </a:solidFill>
                <a:cs typeface="Comic Sans MS"/>
              </a:rPr>
              <a:t>Collection of Data: </a:t>
            </a:r>
            <a:r>
              <a:rPr lang="en-US" sz="2000" b="1">
                <a:cs typeface="Comic Sans MS"/>
              </a:rPr>
              <a:t>Data collection</a:t>
            </a:r>
            <a:r>
              <a:rPr lang="en-US" sz="2000" b="1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19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20">
                <a:cs typeface="Comic Sans MS"/>
              </a:rPr>
              <a:t> </a:t>
            </a:r>
            <a:r>
              <a:rPr lang="en-US" sz="2000">
                <a:cs typeface="Comic Sans MS"/>
              </a:rPr>
              <a:t>process</a:t>
            </a:r>
            <a:r>
              <a:rPr lang="en-US" sz="2000" spc="19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15"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gathering</a:t>
            </a:r>
            <a:r>
              <a:rPr lang="en-US" sz="2000" spc="22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information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or</a:t>
            </a:r>
            <a:r>
              <a:rPr lang="en-US" sz="2000" spc="3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data</a:t>
            </a:r>
            <a:r>
              <a:rPr lang="en-US" sz="2000" spc="2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about</a:t>
            </a:r>
            <a:r>
              <a:rPr lang="en-US" sz="2000" spc="2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spc="3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variable</a:t>
            </a:r>
            <a:r>
              <a:rPr lang="en-US" sz="2000" spc="3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spc="3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interest</a:t>
            </a:r>
            <a:r>
              <a:rPr lang="en-US" sz="2000">
                <a:cs typeface="Comic Sans MS"/>
              </a:rPr>
              <a:t>.</a:t>
            </a:r>
            <a:r>
              <a:rPr lang="en-US" sz="2000" spc="315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are</a:t>
            </a:r>
            <a:r>
              <a:rPr lang="en-US" sz="2000" spc="30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inputs </a:t>
            </a:r>
            <a:r>
              <a:rPr lang="en-US" sz="2000">
                <a:cs typeface="Comic Sans MS"/>
              </a:rPr>
              <a:t>for</a:t>
            </a:r>
            <a:r>
              <a:rPr lang="en-US" sz="2000" spc="200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Statistical investigation.</a:t>
            </a:r>
            <a:r>
              <a:rPr lang="en-US" sz="2000" spc="210">
                <a:cs typeface="Comic Sans MS"/>
              </a:rPr>
              <a:t> </a:t>
            </a:r>
            <a:r>
              <a:rPr lang="en-US" sz="2000">
                <a:cs typeface="Comic Sans MS"/>
              </a:rPr>
              <a:t>Data may</a:t>
            </a:r>
            <a:r>
              <a:rPr lang="en-US" sz="2000" spc="210">
                <a:cs typeface="Comic Sans MS"/>
              </a:rPr>
              <a:t> </a:t>
            </a:r>
            <a:r>
              <a:rPr lang="en-US" sz="2000">
                <a:cs typeface="Comic Sans MS"/>
              </a:rPr>
              <a:t>be </a:t>
            </a:r>
            <a:r>
              <a:rPr lang="en-US" sz="2000" spc="-10">
                <a:cs typeface="Comic Sans MS"/>
              </a:rPr>
              <a:t>obtained e</a:t>
            </a:r>
            <a:r>
              <a:rPr lang="en-US" sz="2000">
                <a:cs typeface="Comic Sans MS"/>
              </a:rPr>
              <a:t>ither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from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primary</a:t>
            </a:r>
            <a:r>
              <a:rPr lang="en-US" sz="2000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source</a:t>
            </a:r>
            <a:r>
              <a:rPr lang="en-US" sz="2000" spc="-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or</a:t>
            </a:r>
            <a:r>
              <a:rPr lang="en-US" sz="2000" spc="-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secondary</a:t>
            </a:r>
            <a:r>
              <a:rPr lang="en-US" sz="2000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source.</a:t>
            </a: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SzPct val="97222"/>
              <a:buFont typeface="+mj-lt"/>
              <a:buAutoNum type="arabicPeriod"/>
              <a:tabLst>
                <a:tab pos="201295" algn="l"/>
              </a:tabLst>
            </a:pPr>
            <a:endParaRPr lang="en-US" sz="2000" spc="-10">
              <a:solidFill>
                <a:srgbClr val="00AE4F"/>
              </a:solidFill>
              <a:cs typeface="Comic Sans MS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SzPct val="97222"/>
              <a:buFont typeface="+mj-lt"/>
              <a:buAutoNum type="arabicPeriod"/>
              <a:tabLst>
                <a:tab pos="201295" algn="l"/>
              </a:tabLst>
            </a:pPr>
            <a:r>
              <a:rPr lang="en-IN" sz="2400" b="1" u="sng">
                <a:solidFill>
                  <a:srgbClr val="006EBE"/>
                </a:solidFill>
              </a:rPr>
              <a:t>Organization of Data: </a:t>
            </a:r>
            <a:r>
              <a:rPr lang="en-US" sz="2000">
                <a:cs typeface="Comic Sans MS"/>
              </a:rPr>
              <a:t>Organization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includes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three</a:t>
            </a:r>
            <a:r>
              <a:rPr lang="en-US" sz="2000" spc="-105">
                <a:cs typeface="Comic Sans MS"/>
              </a:rPr>
              <a:t> </a:t>
            </a:r>
            <a:r>
              <a:rPr lang="en-US" sz="2000">
                <a:cs typeface="Comic Sans MS"/>
              </a:rPr>
              <a:t>major</a:t>
            </a:r>
            <a:r>
              <a:rPr lang="en-US" sz="2000" spc="-7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steps.</a:t>
            </a:r>
          </a:p>
          <a:p>
            <a:pPr marL="925830" marR="895985" lvl="1" indent="-512445">
              <a:lnSpc>
                <a:spcPts val="2800"/>
              </a:lnSpc>
              <a:spcBef>
                <a:spcPts val="665"/>
              </a:spcBef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z="2000" b="1" i="1" spc="-20">
                <a:solidFill>
                  <a:srgbClr val="00AE4F"/>
                </a:solidFill>
                <a:cs typeface="Comic Sans MS"/>
              </a:rPr>
              <a:t>Editing:</a:t>
            </a:r>
            <a:r>
              <a:rPr lang="en-US" sz="2000" b="1" i="1" spc="-1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checking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omitting</a:t>
            </a:r>
            <a:r>
              <a:rPr lang="en-US" sz="2000" spc="-12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inconsistencies, irrelevancies.</a:t>
            </a:r>
            <a:endParaRPr lang="en-US" sz="2000">
              <a:cs typeface="Comic Sans MS"/>
            </a:endParaRPr>
          </a:p>
          <a:p>
            <a:pPr marL="926465" lvl="1" indent="-513080">
              <a:lnSpc>
                <a:spcPts val="2890"/>
              </a:lnSpc>
              <a:spcBef>
                <a:spcPts val="395"/>
              </a:spcBef>
              <a:buFont typeface="Arial" panose="020B0604020202020204" pitchFamily="34" charset="0"/>
              <a:buChar char="•"/>
              <a:tabLst>
                <a:tab pos="926465" algn="l"/>
              </a:tabLst>
            </a:pPr>
            <a:r>
              <a:rPr lang="en-US" sz="2000" b="1" i="1" spc="-30">
                <a:solidFill>
                  <a:srgbClr val="00AE4F"/>
                </a:solidFill>
                <a:cs typeface="Comic Sans MS"/>
              </a:rPr>
              <a:t>Classification</a:t>
            </a:r>
            <a:r>
              <a:rPr lang="en-US" sz="2000" b="1" i="1" spc="-1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i="1">
                <a:solidFill>
                  <a:srgbClr val="00AE4F"/>
                </a:solidFill>
                <a:cs typeface="Comic Sans MS"/>
              </a:rPr>
              <a:t>:</a:t>
            </a:r>
            <a:r>
              <a:rPr lang="en-US" sz="2000" b="1" i="1" spc="-1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task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grouping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collected</a:t>
            </a:r>
            <a:r>
              <a:rPr lang="en-US" sz="2000" spc="-9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and </a:t>
            </a:r>
            <a:r>
              <a:rPr lang="en-US" sz="2000">
                <a:cs typeface="Comic Sans MS"/>
              </a:rPr>
              <a:t>edited</a:t>
            </a:r>
            <a:r>
              <a:rPr lang="en-US" sz="2000" spc="-3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data</a:t>
            </a:r>
            <a:r>
              <a:rPr lang="en-US" sz="2000" spc="-235">
                <a:cs typeface="Comic Sans MS"/>
              </a:rPr>
              <a:t> </a:t>
            </a:r>
            <a:r>
              <a:rPr lang="en-US" sz="2000" spc="-50"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925830" marR="441959" lvl="1" indent="-512445">
              <a:lnSpc>
                <a:spcPct val="100000"/>
              </a:lnSpc>
              <a:spcBef>
                <a:spcPts val="620"/>
              </a:spcBef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z="2000" b="1" i="1" spc="-25">
                <a:solidFill>
                  <a:srgbClr val="00AE4F"/>
                </a:solidFill>
                <a:cs typeface="Comic Sans MS"/>
              </a:rPr>
              <a:t>Tabulation:</a:t>
            </a:r>
            <a:r>
              <a:rPr lang="en-US" sz="2000" b="1" i="1" spc="-1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put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classified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form</a:t>
            </a:r>
            <a:r>
              <a:rPr lang="en-US" sz="2000" spc="-5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of </a:t>
            </a:r>
            <a:r>
              <a:rPr lang="en-US" sz="2000" spc="-10">
                <a:cs typeface="Comic Sans MS"/>
              </a:rPr>
              <a:t>table.</a:t>
            </a:r>
            <a:endParaRPr lang="en-US" sz="2000">
              <a:cs typeface="Comic Sans MS"/>
            </a:endParaRPr>
          </a:p>
          <a:p>
            <a:pPr marL="469900" indent="-457200" algn="just">
              <a:spcBef>
                <a:spcPts val="5"/>
              </a:spcBef>
              <a:buSzPct val="97222"/>
              <a:buFont typeface="+mj-lt"/>
              <a:buAutoNum type="arabicPeriod"/>
              <a:tabLst>
                <a:tab pos="201295" algn="l"/>
              </a:tabLst>
            </a:pPr>
            <a:endParaRPr lang="en-IN" sz="2400" b="1" u="sng">
              <a:solidFill>
                <a:srgbClr val="006EBE"/>
              </a:solidFill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SzPct val="97222"/>
              <a:buAutoNum type="arabicPeriod" startAt="3"/>
              <a:tabLst>
                <a:tab pos="201295" algn="l"/>
              </a:tabLst>
            </a:pPr>
            <a:r>
              <a:rPr lang="en-US" sz="2400" b="1" u="sng">
                <a:solidFill>
                  <a:srgbClr val="006EBE"/>
                </a:solidFill>
              </a:rPr>
              <a:t>Presentation of Data: </a:t>
            </a:r>
            <a:r>
              <a:rPr lang="en-US" sz="2000"/>
              <a:t>The purpose of presentation in the statistical analysis is </a:t>
            </a:r>
            <a:r>
              <a:rPr lang="en-US" sz="2000" b="1">
                <a:solidFill>
                  <a:srgbClr val="00B050"/>
                </a:solidFill>
              </a:rPr>
              <a:t>to display what is contained in the data in the form of Charts, Pictures,  Diagrams  and  Graphs  </a:t>
            </a:r>
            <a:r>
              <a:rPr lang="en-US" sz="2000"/>
              <a:t>for  an  easy  and  better understanding of the data.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313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6C1C-E666-D5FF-2E9F-6EF03582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95A2C0-4287-7BA7-9347-25E2B7349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0B712-3FB2-93F3-F0EA-AAF422B6E216}"/>
              </a:ext>
            </a:extLst>
          </p:cNvPr>
          <p:cNvSpPr txBox="1"/>
          <p:nvPr/>
        </p:nvSpPr>
        <p:spPr>
          <a:xfrm>
            <a:off x="555705" y="569948"/>
            <a:ext cx="11059352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5"/>
              </a:spcBef>
              <a:buSzPct val="97222"/>
              <a:buAutoNum type="arabicPeriod" startAt="4"/>
              <a:tabLst>
                <a:tab pos="201295" algn="l"/>
              </a:tabLst>
            </a:pPr>
            <a:r>
              <a:rPr lang="en-US" sz="2400" b="1" u="sng">
                <a:solidFill>
                  <a:srgbClr val="006EBE"/>
                </a:solidFill>
              </a:rPr>
              <a:t>Analyzing of Data: </a:t>
            </a:r>
          </a:p>
          <a:p>
            <a:pPr marL="527050" indent="-514350" algn="just">
              <a:lnSpc>
                <a:spcPct val="100000"/>
              </a:lnSpc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In</a:t>
            </a:r>
            <a:r>
              <a:rPr lang="en-US" sz="2000" spc="45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459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statistical</a:t>
            </a:r>
            <a:r>
              <a:rPr lang="en-US" sz="2000" spc="459">
                <a:cs typeface="Comic Sans MS"/>
              </a:rPr>
              <a:t> </a:t>
            </a:r>
            <a:r>
              <a:rPr lang="en-US" sz="2000">
                <a:cs typeface="Comic Sans MS"/>
              </a:rPr>
              <a:t>investigation,</a:t>
            </a:r>
            <a:r>
              <a:rPr lang="en-US" sz="2000" spc="44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445">
                <a:cs typeface="Comic Sans MS"/>
              </a:rPr>
              <a:t> </a:t>
            </a:r>
            <a:r>
              <a:rPr lang="en-US" sz="2000">
                <a:cs typeface="Comic Sans MS"/>
              </a:rPr>
              <a:t>process</a:t>
            </a:r>
            <a:r>
              <a:rPr lang="en-US" sz="2000" spc="45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44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analyzing </a:t>
            </a:r>
            <a:r>
              <a:rPr lang="en-US" sz="2000">
                <a:cs typeface="Comic Sans MS"/>
              </a:rPr>
              <a:t>data</a:t>
            </a:r>
            <a:r>
              <a:rPr lang="en-US" sz="2000" spc="535">
                <a:cs typeface="Comic Sans MS"/>
              </a:rPr>
              <a:t> </a:t>
            </a:r>
            <a:r>
              <a:rPr lang="en-US" sz="2000">
                <a:cs typeface="Comic Sans MS"/>
              </a:rPr>
              <a:t>includes</a:t>
            </a:r>
            <a:r>
              <a:rPr lang="en-US" sz="2000" spc="54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finding</a:t>
            </a:r>
            <a:r>
              <a:rPr lang="en-US" sz="2000" b="1" spc="5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5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various</a:t>
            </a:r>
            <a:r>
              <a:rPr lang="en-US" sz="2000" b="1" spc="5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statistical</a:t>
            </a:r>
            <a:r>
              <a:rPr lang="en-US" sz="2000" b="1" spc="5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constants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from</a:t>
            </a:r>
            <a:r>
              <a:rPr lang="en-US" sz="2000" b="1" spc="409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42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collected</a:t>
            </a:r>
            <a:r>
              <a:rPr lang="en-US" sz="2000" b="1" spc="4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mass</a:t>
            </a:r>
            <a:r>
              <a:rPr lang="en-US" sz="2000" b="1" spc="434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44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data</a:t>
            </a:r>
            <a:r>
              <a:rPr lang="en-US" sz="2000" b="1" spc="42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such</a:t>
            </a:r>
            <a:r>
              <a:rPr lang="en-US" sz="2000" b="1" spc="4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as</a:t>
            </a:r>
            <a:r>
              <a:rPr lang="en-US" sz="2000" b="1" spc="4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measures</a:t>
            </a:r>
            <a:r>
              <a:rPr lang="en-US" sz="2000" b="1" spc="434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of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central</a:t>
            </a:r>
            <a:r>
              <a:rPr lang="en-US" sz="2000" b="1" spc="2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tendencies</a:t>
            </a:r>
            <a:r>
              <a:rPr lang="en-US" sz="2000" b="1" spc="21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(averages)</a:t>
            </a:r>
            <a:r>
              <a:rPr lang="en-US" sz="2000" b="1" spc="2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,</a:t>
            </a:r>
            <a:r>
              <a:rPr lang="en-US" sz="2000" b="1" spc="22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measures</a:t>
            </a:r>
            <a:r>
              <a:rPr lang="en-US" sz="2000" b="1" spc="21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23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dispersions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and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soon.</a:t>
            </a:r>
          </a:p>
          <a:p>
            <a:pPr marL="527050" indent="-51435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/>
              <a:t>It merely involves mathematical operations different measures of central tendencies (averages), measures of variations, regression analysis etc. In its extreme case, analysis   requires   the   knowledge   of   advanced mathematics.</a:t>
            </a:r>
          </a:p>
          <a:p>
            <a:pPr marL="12700" algn="just">
              <a:lnSpc>
                <a:spcPct val="100000"/>
              </a:lnSpc>
              <a:spcBef>
                <a:spcPts val="5"/>
              </a:spcBef>
              <a:buSzPct val="97222"/>
              <a:tabLst>
                <a:tab pos="201295" algn="l"/>
              </a:tabLst>
            </a:pPr>
            <a:endParaRPr lang="en-US" sz="2000">
              <a:cs typeface="Comic Sans MS"/>
            </a:endParaRPr>
          </a:p>
          <a:p>
            <a:pPr marL="12700" algn="just">
              <a:spcBef>
                <a:spcPts val="5"/>
              </a:spcBef>
              <a:buSzPct val="97222"/>
              <a:tabLst>
                <a:tab pos="201295" algn="l"/>
              </a:tabLst>
            </a:pPr>
            <a:r>
              <a:rPr lang="en-US" sz="2400" b="1">
                <a:solidFill>
                  <a:srgbClr val="006EBE"/>
                </a:solidFill>
              </a:rPr>
              <a:t>5. </a:t>
            </a:r>
            <a:r>
              <a:rPr lang="en-IN" sz="2400" b="1" u="sng">
                <a:solidFill>
                  <a:srgbClr val="006EBE"/>
                </a:solidFill>
              </a:rPr>
              <a:t>Interpretation</a:t>
            </a:r>
            <a:r>
              <a:rPr lang="en-US" sz="2400" b="1" u="sng">
                <a:solidFill>
                  <a:srgbClr val="006EBE"/>
                </a:solidFill>
              </a:rPr>
              <a:t> of Data: </a:t>
            </a:r>
          </a:p>
          <a:p>
            <a:pPr marL="355600" indent="-34290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involve</a:t>
            </a:r>
            <a:r>
              <a:rPr lang="en-US" sz="2000" spc="-100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interpreting</a:t>
            </a:r>
            <a:r>
              <a:rPr lang="en-US" sz="2000" spc="-114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statistical</a:t>
            </a:r>
            <a:r>
              <a:rPr lang="en-US" sz="2000" spc="-10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constants </a:t>
            </a:r>
            <a:r>
              <a:rPr lang="en-US" sz="2000">
                <a:cs typeface="Comic Sans MS"/>
              </a:rPr>
              <a:t>computed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analyzing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for</a:t>
            </a:r>
            <a:r>
              <a:rPr lang="en-US" sz="2000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formation</a:t>
            </a:r>
            <a:r>
              <a:rPr lang="en-US" sz="2000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valid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conclusions</a:t>
            </a:r>
            <a:r>
              <a:rPr lang="en-US" sz="2000" spc="-1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and</a:t>
            </a:r>
            <a:r>
              <a:rPr lang="en-US" sz="2000" spc="-1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AE4F"/>
                </a:solidFill>
                <a:cs typeface="Comic Sans MS"/>
              </a:rPr>
              <a:t>inferences.</a:t>
            </a:r>
          </a:p>
          <a:p>
            <a:pPr marL="355600" indent="-34290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It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most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difficult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skill</a:t>
            </a:r>
            <a:r>
              <a:rPr lang="en-US" sz="2000" spc="-6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requiring</a:t>
            </a:r>
            <a:r>
              <a:rPr lang="en-US" sz="2000" spc="-8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stage.</a:t>
            </a:r>
          </a:p>
          <a:p>
            <a:pPr marL="355600" indent="-34290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It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at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this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stage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Statistics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seems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30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very </a:t>
            </a:r>
            <a:r>
              <a:rPr lang="en-US" sz="2000">
                <a:cs typeface="Comic Sans MS"/>
              </a:rPr>
              <a:t>much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viable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3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misused.</a:t>
            </a:r>
          </a:p>
          <a:p>
            <a:pPr marL="355600" indent="-34290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Correct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interpretation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results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will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lead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-4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valid </a:t>
            </a:r>
            <a:r>
              <a:rPr lang="en-US" sz="2000">
                <a:cs typeface="Comic Sans MS"/>
              </a:rPr>
              <a:t>conclusion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study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hence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can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aid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5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taking </a:t>
            </a:r>
            <a:r>
              <a:rPr lang="en-US" sz="2000">
                <a:cs typeface="Comic Sans MS"/>
              </a:rPr>
              <a:t>correct</a:t>
            </a:r>
            <a:r>
              <a:rPr lang="en-US" sz="2000" spc="-13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decisions.</a:t>
            </a:r>
          </a:p>
          <a:p>
            <a:pPr marL="355600" indent="-342900" algn="just">
              <a:spcBef>
                <a:spcPts val="5"/>
              </a:spcBef>
              <a:buSzPct val="97222"/>
              <a:buFont typeface="Arial" panose="020B0604020202020204" pitchFamily="34" charset="0"/>
              <a:buChar char="•"/>
              <a:tabLst>
                <a:tab pos="201295" algn="l"/>
              </a:tabLst>
            </a:pPr>
            <a:r>
              <a:rPr lang="en-US" sz="2000">
                <a:cs typeface="Comic Sans MS"/>
              </a:rPr>
              <a:t>Improper</a:t>
            </a:r>
            <a:r>
              <a:rPr lang="en-US" sz="2000" spc="-125">
                <a:cs typeface="Comic Sans MS"/>
              </a:rPr>
              <a:t> </a:t>
            </a:r>
            <a:r>
              <a:rPr lang="en-US" sz="2000">
                <a:cs typeface="Comic Sans MS"/>
              </a:rPr>
              <a:t>(incorrect)</a:t>
            </a:r>
            <a:r>
              <a:rPr lang="en-US" sz="2000" spc="-130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interpretation</a:t>
            </a:r>
            <a:r>
              <a:rPr lang="en-US" sz="2000" spc="-114">
                <a:cs typeface="Comic Sans MS"/>
              </a:rPr>
              <a:t> </a:t>
            </a:r>
            <a:r>
              <a:rPr lang="en-US" sz="2000">
                <a:cs typeface="Comic Sans MS"/>
              </a:rPr>
              <a:t>may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lead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to </a:t>
            </a:r>
            <a:r>
              <a:rPr lang="en-US" sz="2000">
                <a:cs typeface="Comic Sans MS"/>
              </a:rPr>
              <a:t>wrong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conclusions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makes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whole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objective</a:t>
            </a:r>
            <a:r>
              <a:rPr lang="en-US" sz="2000" spc="-10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of </a:t>
            </a:r>
            <a:r>
              <a:rPr lang="en-US" sz="2000">
                <a:cs typeface="Comic Sans MS"/>
              </a:rPr>
              <a:t>the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study</a:t>
            </a:r>
            <a:r>
              <a:rPr lang="en-US" sz="2000" spc="-5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useless.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154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3FD8-7818-31B7-94EB-30C7137C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AF3DA4-9969-ECC3-C4A4-16C3DDF1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104140"/>
            <a:ext cx="10657244" cy="854075"/>
          </a:xfrm>
        </p:spPr>
        <p:txBody>
          <a:bodyPr/>
          <a:lstStyle/>
          <a:p>
            <a:pPr algn="ctr"/>
            <a:r>
              <a:rPr lang="en-US" sz="2800" u="sng" spc="-10">
                <a:solidFill>
                  <a:srgbClr val="006EBE"/>
                </a:solidFill>
              </a:rPr>
              <a:t>THE ENGINEERING METHOD AND STATISTICAL THINKING</a:t>
            </a:r>
            <a:endParaRPr lang="en-IN" sz="2800" u="sng" spc="-10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D0C28-D386-EF70-4D5E-DE7DE8E33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169A9-A6F4-1689-904B-7BD9E4FEA1D2}"/>
              </a:ext>
            </a:extLst>
          </p:cNvPr>
          <p:cNvSpPr txBox="1"/>
          <p:nvPr/>
        </p:nvSpPr>
        <p:spPr>
          <a:xfrm>
            <a:off x="658852" y="891079"/>
            <a:ext cx="10874295" cy="529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000" spc="-10"/>
              <a:t>An engineer is someone who solves problems of  interest  to  society  by  the  efficient application of scientific principles</a:t>
            </a:r>
          </a:p>
          <a:p>
            <a:pPr marL="355600" marR="5080" indent="-343535" algn="just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000" spc="-10"/>
              <a:t>Engineers accomplish this by either refining an existing product or process or by designing a  new  product  or  process  that  meets customers’ expectations and needs.</a:t>
            </a:r>
          </a:p>
          <a:p>
            <a:pPr marL="12065" marR="5080" algn="just">
              <a:lnSpc>
                <a:spcPct val="100000"/>
              </a:lnSpc>
              <a:spcBef>
                <a:spcPts val="3000"/>
              </a:spcBef>
            </a:pP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The</a:t>
            </a:r>
            <a:r>
              <a:rPr lang="en-US" sz="2800" b="1" u="sng" spc="-60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steps</a:t>
            </a:r>
            <a:r>
              <a:rPr lang="en-US" sz="2800" b="1" u="sng" spc="-25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in</a:t>
            </a:r>
            <a:r>
              <a:rPr lang="en-US" sz="2800" b="1" u="sng" spc="-30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the</a:t>
            </a:r>
            <a:r>
              <a:rPr lang="en-US" sz="2800" b="1" u="sng" spc="-35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engineering</a:t>
            </a:r>
            <a:r>
              <a:rPr lang="en-US" sz="2800" b="1" u="sng" spc="-110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 spc="-10">
                <a:solidFill>
                  <a:srgbClr val="006EBE"/>
                </a:solidFill>
                <a:latin typeface="+mj-lt"/>
                <a:cs typeface="Comic Sans MS"/>
              </a:rPr>
              <a:t>method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are</a:t>
            </a:r>
            <a:r>
              <a:rPr lang="en-US" sz="2800" b="1" u="sng" spc="-35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latin typeface="+mj-lt"/>
                <a:cs typeface="Comic Sans MS"/>
              </a:rPr>
              <a:t>as</a:t>
            </a:r>
            <a:r>
              <a:rPr lang="en-US" sz="2800" b="1" u="sng" spc="-30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800" b="1" u="sng" spc="-10">
                <a:solidFill>
                  <a:srgbClr val="006EBE"/>
                </a:solidFill>
                <a:latin typeface="+mj-lt"/>
                <a:cs typeface="Comic Sans MS"/>
              </a:rPr>
              <a:t>follows:</a:t>
            </a:r>
          </a:p>
          <a:p>
            <a:pPr marL="469265" marR="6350" indent="-457200" algn="just">
              <a:lnSpc>
                <a:spcPts val="3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>
                <a:cs typeface="Comic Sans MS"/>
              </a:rPr>
              <a:t>Develop</a:t>
            </a:r>
            <a:r>
              <a:rPr lang="en-US" sz="2000" spc="30">
                <a:cs typeface="Comic Sans MS"/>
              </a:rPr>
              <a:t>  </a:t>
            </a:r>
            <a:r>
              <a:rPr lang="en-US" sz="2000">
                <a:cs typeface="Comic Sans MS"/>
              </a:rPr>
              <a:t>a</a:t>
            </a:r>
            <a:r>
              <a:rPr lang="en-US" sz="2000" spc="40">
                <a:cs typeface="Comic Sans MS"/>
              </a:rPr>
              <a:t>  </a:t>
            </a:r>
            <a:r>
              <a:rPr lang="en-US" sz="2000">
                <a:cs typeface="Comic Sans MS"/>
              </a:rPr>
              <a:t>clear</a:t>
            </a:r>
            <a:r>
              <a:rPr lang="en-US" sz="2000" spc="35">
                <a:cs typeface="Comic Sans MS"/>
              </a:rPr>
              <a:t>  </a:t>
            </a:r>
            <a:r>
              <a:rPr lang="en-US" sz="2000">
                <a:cs typeface="Comic Sans MS"/>
              </a:rPr>
              <a:t>and</a:t>
            </a:r>
            <a:r>
              <a:rPr lang="en-US" sz="2000" spc="40">
                <a:cs typeface="Comic Sans MS"/>
              </a:rPr>
              <a:t>  </a:t>
            </a:r>
            <a:r>
              <a:rPr lang="en-US" sz="2000">
                <a:cs typeface="Comic Sans MS"/>
              </a:rPr>
              <a:t>concise</a:t>
            </a:r>
            <a:r>
              <a:rPr lang="en-US" sz="2000" spc="45">
                <a:cs typeface="Comic Sans MS"/>
              </a:rPr>
              <a:t>  </a:t>
            </a:r>
            <a:r>
              <a:rPr lang="en-US" sz="2000">
                <a:cs typeface="Comic Sans MS"/>
              </a:rPr>
              <a:t>description</a:t>
            </a:r>
            <a:r>
              <a:rPr lang="en-US" sz="2000" spc="45">
                <a:cs typeface="Comic Sans MS"/>
              </a:rPr>
              <a:t>  </a:t>
            </a:r>
            <a:r>
              <a:rPr lang="en-US" sz="2000" spc="-25">
                <a:cs typeface="Comic Sans MS"/>
              </a:rPr>
              <a:t>of 	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problem.</a:t>
            </a:r>
            <a:endParaRPr lang="en-US" sz="2000">
              <a:cs typeface="Comic Sans MS"/>
            </a:endParaRPr>
          </a:p>
          <a:p>
            <a:pPr marL="469265" marR="8255" indent="-457200">
              <a:lnSpc>
                <a:spcPts val="3000"/>
              </a:lnSpc>
              <a:spcBef>
                <a:spcPts val="71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>
                <a:cs typeface="Comic Sans MS"/>
              </a:rPr>
              <a:t>Identify,</a:t>
            </a:r>
            <a:r>
              <a:rPr lang="en-US" sz="2000" spc="5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 important factors that </a:t>
            </a:r>
            <a:r>
              <a:rPr lang="en-US" sz="2000" spc="-10">
                <a:cs typeface="Comic Sans MS"/>
              </a:rPr>
              <a:t>affect 	</a:t>
            </a:r>
            <a:r>
              <a:rPr lang="en-US" sz="2000">
                <a:cs typeface="Comic Sans MS"/>
              </a:rPr>
              <a:t>this problem</a:t>
            </a:r>
            <a:r>
              <a:rPr lang="en-US" sz="2000" spc="680">
                <a:cs typeface="Comic Sans MS"/>
              </a:rPr>
              <a:t> </a:t>
            </a:r>
            <a:r>
              <a:rPr lang="en-US" sz="2000">
                <a:cs typeface="Comic Sans MS"/>
              </a:rPr>
              <a:t>or that may</a:t>
            </a:r>
            <a:r>
              <a:rPr lang="en-US" sz="2000" spc="690">
                <a:cs typeface="Comic Sans MS"/>
              </a:rPr>
              <a:t> </a:t>
            </a:r>
            <a:r>
              <a:rPr lang="en-US" sz="2000">
                <a:cs typeface="Comic Sans MS"/>
              </a:rPr>
              <a:t>play</a:t>
            </a:r>
            <a:r>
              <a:rPr lang="en-US" sz="2000" spc="68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685">
                <a:cs typeface="Comic Sans MS"/>
              </a:rPr>
              <a:t> </a:t>
            </a:r>
            <a:r>
              <a:rPr lang="en-US" sz="2000">
                <a:cs typeface="Comic Sans MS"/>
              </a:rPr>
              <a:t>role in</a:t>
            </a:r>
            <a:r>
              <a:rPr lang="en-US" sz="2000" spc="68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its </a:t>
            </a:r>
            <a:r>
              <a:rPr lang="en-US" sz="2000" spc="-10">
                <a:cs typeface="Comic Sans MS"/>
              </a:rPr>
              <a:t>solution.</a:t>
            </a:r>
            <a:endParaRPr lang="en-US" sz="2000">
              <a:cs typeface="Comic Sans MS"/>
            </a:endParaRPr>
          </a:p>
          <a:p>
            <a:pPr marL="469265" marR="5080" indent="-457200" algn="just">
              <a:lnSpc>
                <a:spcPct val="893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>
                <a:cs typeface="Comic Sans MS"/>
              </a:rPr>
              <a:t>Propose a</a:t>
            </a:r>
            <a:r>
              <a:rPr lang="en-US" sz="2000" spc="395">
                <a:cs typeface="Comic Sans MS"/>
              </a:rPr>
              <a:t> </a:t>
            </a:r>
            <a:r>
              <a:rPr lang="en-US" sz="2000">
                <a:cs typeface="Comic Sans MS"/>
              </a:rPr>
              <a:t>model</a:t>
            </a:r>
            <a:r>
              <a:rPr lang="en-US" sz="2000" spc="390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39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390">
                <a:cs typeface="Comic Sans MS"/>
              </a:rPr>
              <a:t> </a:t>
            </a:r>
            <a:r>
              <a:rPr lang="en-US" sz="2000">
                <a:cs typeface="Comic Sans MS"/>
              </a:rPr>
              <a:t>problem,</a:t>
            </a:r>
            <a:r>
              <a:rPr lang="en-US" sz="2000" spc="39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using </a:t>
            </a:r>
            <a:r>
              <a:rPr lang="en-US" sz="2000">
                <a:cs typeface="Comic Sans MS"/>
              </a:rPr>
              <a:t>scientific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engineering</a:t>
            </a:r>
            <a:r>
              <a:rPr lang="en-US" sz="2000" spc="110">
                <a:cs typeface="Comic Sans MS"/>
              </a:rPr>
              <a:t> </a:t>
            </a:r>
            <a:r>
              <a:rPr lang="en-US" sz="2000">
                <a:cs typeface="Comic Sans MS"/>
              </a:rPr>
              <a:t>knowledge</a:t>
            </a:r>
            <a:r>
              <a:rPr lang="en-US" sz="2000" spc="12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2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>
                <a:cs typeface="Comic Sans MS"/>
              </a:rPr>
              <a:t>phenomenon</a:t>
            </a:r>
            <a:r>
              <a:rPr lang="en-US" sz="2000" spc="440">
                <a:cs typeface="Comic Sans MS"/>
              </a:rPr>
              <a:t> </a:t>
            </a:r>
            <a:r>
              <a:rPr lang="en-US" sz="2000">
                <a:cs typeface="Comic Sans MS"/>
              </a:rPr>
              <a:t>being</a:t>
            </a:r>
            <a:r>
              <a:rPr lang="en-US" sz="2000" spc="440">
                <a:cs typeface="Comic Sans MS"/>
              </a:rPr>
              <a:t> </a:t>
            </a:r>
            <a:r>
              <a:rPr lang="en-US" sz="2000">
                <a:cs typeface="Comic Sans MS"/>
              </a:rPr>
              <a:t>studied. State</a:t>
            </a:r>
            <a:r>
              <a:rPr lang="en-US" sz="2000" spc="44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any </a:t>
            </a:r>
            <a:r>
              <a:rPr lang="en-US" sz="2000">
                <a:cs typeface="Comic Sans MS"/>
              </a:rPr>
              <a:t>limitations</a:t>
            </a:r>
            <a:r>
              <a:rPr lang="en-US" sz="2000" spc="-114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assumptions</a:t>
            </a:r>
            <a:r>
              <a:rPr lang="en-US" sz="2000" spc="-11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13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model.</a:t>
            </a:r>
            <a:endParaRPr lang="en-US" sz="2000">
              <a:cs typeface="Comic Sans MS"/>
            </a:endParaRPr>
          </a:p>
          <a:p>
            <a:pPr marL="469265" marR="6350" indent="-457200">
              <a:lnSpc>
                <a:spcPts val="3030"/>
              </a:lnSpc>
              <a:spcBef>
                <a:spcPts val="73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>
                <a:cs typeface="Comic Sans MS"/>
              </a:rPr>
              <a:t>Conduct</a:t>
            </a:r>
            <a:r>
              <a:rPr lang="en-US" sz="2000" spc="445">
                <a:cs typeface="Comic Sans MS"/>
              </a:rPr>
              <a:t> </a:t>
            </a:r>
            <a:r>
              <a:rPr lang="en-US" sz="2000">
                <a:cs typeface="Comic Sans MS"/>
              </a:rPr>
              <a:t>appropriate</a:t>
            </a:r>
            <a:r>
              <a:rPr lang="en-US" sz="2000" spc="455">
                <a:cs typeface="Comic Sans MS"/>
              </a:rPr>
              <a:t> </a:t>
            </a:r>
            <a:r>
              <a:rPr lang="en-US" sz="2000">
                <a:cs typeface="Comic Sans MS"/>
              </a:rPr>
              <a:t>experiments</a:t>
            </a:r>
            <a:r>
              <a:rPr lang="en-US" sz="2000" spc="434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45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collect </a:t>
            </a:r>
            <a:r>
              <a:rPr lang="en-US" sz="2000">
                <a:cs typeface="Comic Sans MS"/>
              </a:rPr>
              <a:t>data</a:t>
            </a:r>
            <a:r>
              <a:rPr lang="en-US" sz="2000" spc="41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420">
                <a:cs typeface="Comic Sans MS"/>
              </a:rPr>
              <a:t> </a:t>
            </a:r>
            <a:r>
              <a:rPr lang="en-US" sz="2000">
                <a:cs typeface="Comic Sans MS"/>
              </a:rPr>
              <a:t>test</a:t>
            </a:r>
            <a:r>
              <a:rPr lang="en-US" sz="2000" spc="430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415">
                <a:cs typeface="Comic Sans MS"/>
              </a:rPr>
              <a:t> </a:t>
            </a:r>
            <a:r>
              <a:rPr lang="en-US" sz="2000">
                <a:cs typeface="Comic Sans MS"/>
              </a:rPr>
              <a:t>validate</a:t>
            </a:r>
            <a:r>
              <a:rPr lang="en-US" sz="2000" spc="42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420">
                <a:cs typeface="Comic Sans MS"/>
              </a:rPr>
              <a:t> </a:t>
            </a:r>
            <a:r>
              <a:rPr lang="en-US" sz="2000">
                <a:cs typeface="Comic Sans MS"/>
              </a:rPr>
              <a:t>tentative</a:t>
            </a:r>
            <a:r>
              <a:rPr lang="en-US" sz="2000" spc="434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model </a:t>
            </a:r>
            <a:r>
              <a:rPr lang="en-US" sz="2000">
                <a:cs typeface="Comic Sans MS"/>
              </a:rPr>
              <a:t>or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conclusions</a:t>
            </a:r>
            <a:r>
              <a:rPr lang="en-US" sz="2000" spc="-100">
                <a:cs typeface="Comic Sans MS"/>
              </a:rPr>
              <a:t> </a:t>
            </a:r>
            <a:r>
              <a:rPr lang="en-US" sz="2000">
                <a:cs typeface="Comic Sans MS"/>
              </a:rPr>
              <a:t>made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steps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2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3.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8279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EFB02A-D6AD-462D-9642-B2F044AE9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A3084EE-B9EA-5348-7C58-F7F49000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166464"/>
            <a:ext cx="10657244" cy="854075"/>
          </a:xfrm>
        </p:spPr>
        <p:txBody>
          <a:bodyPr/>
          <a:lstStyle/>
          <a:p>
            <a:pPr marL="122555">
              <a:lnSpc>
                <a:spcPct val="100000"/>
              </a:lnSpc>
              <a:spcBef>
                <a:spcPts val="400"/>
              </a:spcBef>
            </a:pPr>
            <a:r>
              <a:rPr lang="en-IN" sz="3200" b="1" u="sng" spc="-145">
                <a:latin typeface="Arial"/>
                <a:cs typeface="Arial"/>
              </a:rPr>
              <a:t>Course</a:t>
            </a:r>
            <a:r>
              <a:rPr lang="en-IN" sz="3200" b="1" u="sng" spc="-170">
                <a:latin typeface="Arial"/>
                <a:cs typeface="Arial"/>
              </a:rPr>
              <a:t> </a:t>
            </a:r>
            <a:r>
              <a:rPr lang="en-IN" sz="3200" b="1" u="sng" spc="-10">
                <a:latin typeface="Arial"/>
                <a:cs typeface="Arial"/>
              </a:rPr>
              <a:t>Summary:</a:t>
            </a:r>
            <a:endParaRPr lang="en-IN" sz="3200" u="sng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EEEB7-B7C7-66A4-7689-6B67D5529499}"/>
              </a:ext>
            </a:extLst>
          </p:cNvPr>
          <p:cNvSpPr txBox="1"/>
          <p:nvPr/>
        </p:nvSpPr>
        <p:spPr>
          <a:xfrm>
            <a:off x="767378" y="865835"/>
            <a:ext cx="1065724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495" indent="-154940">
              <a:lnSpc>
                <a:spcPct val="100000"/>
              </a:lnSpc>
              <a:spcBef>
                <a:spcPts val="1015"/>
              </a:spcBef>
              <a:buChar char="●"/>
              <a:tabLst>
                <a:tab pos="277495" algn="l"/>
              </a:tabLst>
            </a:pPr>
            <a:r>
              <a:rPr lang="en-US" sz="2400" spc="-40">
                <a:latin typeface="Arial"/>
                <a:cs typeface="Arial"/>
              </a:rPr>
              <a:t>Descriptive</a:t>
            </a:r>
            <a:r>
              <a:rPr lang="en-US" sz="2400" spc="-60">
                <a:latin typeface="Arial"/>
                <a:cs typeface="Arial"/>
              </a:rPr>
              <a:t> </a:t>
            </a:r>
            <a:r>
              <a:rPr lang="en-US" sz="2400" spc="-25">
                <a:latin typeface="Arial"/>
                <a:cs typeface="Arial"/>
              </a:rPr>
              <a:t>Statistics: Getting a</a:t>
            </a:r>
            <a:r>
              <a:rPr lang="en-US" sz="2400" spc="-30">
                <a:latin typeface="Arial"/>
                <a:cs typeface="Arial"/>
              </a:rPr>
              <a:t> </a:t>
            </a:r>
            <a:r>
              <a:rPr lang="en-US" sz="2400" spc="-10">
                <a:latin typeface="Arial"/>
                <a:cs typeface="Arial"/>
              </a:rPr>
              <a:t>better</a:t>
            </a:r>
            <a:r>
              <a:rPr lang="en-US" sz="2400" spc="-65">
                <a:latin typeface="Arial"/>
                <a:cs typeface="Arial"/>
              </a:rPr>
              <a:t> </a:t>
            </a:r>
            <a:r>
              <a:rPr lang="en-US" sz="2400" spc="-30">
                <a:latin typeface="Arial"/>
                <a:cs typeface="Arial"/>
              </a:rPr>
              <a:t>sense of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data</a:t>
            </a:r>
            <a:endParaRPr lang="en-US" sz="2400">
              <a:latin typeface="Arial"/>
              <a:cs typeface="Arial"/>
            </a:endParaRPr>
          </a:p>
          <a:p>
            <a:pPr marL="476250" lvl="1" indent="-125095">
              <a:lnSpc>
                <a:spcPct val="100000"/>
              </a:lnSpc>
              <a:spcBef>
                <a:spcPts val="210"/>
              </a:spcBef>
              <a:buChar char="–"/>
              <a:tabLst>
                <a:tab pos="476250" algn="l"/>
              </a:tabLst>
            </a:pPr>
            <a:r>
              <a:rPr lang="en-US" sz="2400" spc="-40">
                <a:latin typeface="Arial"/>
                <a:cs typeface="Arial"/>
              </a:rPr>
              <a:t>Mean,</a:t>
            </a:r>
            <a:r>
              <a:rPr lang="en-US" sz="2400" spc="-55">
                <a:latin typeface="Arial"/>
                <a:cs typeface="Arial"/>
              </a:rPr>
              <a:t> Standard</a:t>
            </a:r>
            <a:r>
              <a:rPr lang="en-US" sz="2400" spc="-25">
                <a:latin typeface="Arial"/>
                <a:cs typeface="Arial"/>
              </a:rPr>
              <a:t> </a:t>
            </a:r>
            <a:r>
              <a:rPr lang="en-US" sz="2400" spc="-45">
                <a:latin typeface="Arial"/>
                <a:cs typeface="Arial"/>
              </a:rPr>
              <a:t>Deviation,</a:t>
            </a:r>
            <a:r>
              <a:rPr lang="en-US" sz="2400" spc="-15">
                <a:latin typeface="Arial"/>
                <a:cs typeface="Arial"/>
              </a:rPr>
              <a:t> </a:t>
            </a:r>
            <a:r>
              <a:rPr lang="en-US" sz="2400" spc="-40">
                <a:latin typeface="Arial"/>
                <a:cs typeface="Arial"/>
              </a:rPr>
              <a:t>Median,</a:t>
            </a:r>
            <a:r>
              <a:rPr lang="en-US" sz="2400" spc="-15">
                <a:latin typeface="Arial"/>
                <a:cs typeface="Arial"/>
              </a:rPr>
              <a:t> </a:t>
            </a:r>
            <a:r>
              <a:rPr lang="en-US" sz="2400" spc="-30">
                <a:latin typeface="Arial"/>
                <a:cs typeface="Arial"/>
              </a:rPr>
              <a:t>Quartiles,</a:t>
            </a:r>
            <a:r>
              <a:rPr lang="en-US" sz="2400" spc="80">
                <a:latin typeface="Arial"/>
                <a:cs typeface="Arial"/>
              </a:rPr>
              <a:t> </a:t>
            </a:r>
            <a:r>
              <a:rPr lang="en-US" sz="2400" spc="-10">
                <a:latin typeface="Arial"/>
                <a:cs typeface="Arial"/>
              </a:rPr>
              <a:t>Distribution</a:t>
            </a:r>
          </a:p>
          <a:p>
            <a:pPr marL="476250" lvl="1" indent="-125095">
              <a:lnSpc>
                <a:spcPct val="100000"/>
              </a:lnSpc>
              <a:spcBef>
                <a:spcPts val="210"/>
              </a:spcBef>
              <a:buChar char="–"/>
              <a:tabLst>
                <a:tab pos="476250" algn="l"/>
              </a:tabLst>
            </a:pPr>
            <a:endParaRPr lang="en-US" sz="2400" spc="-10">
              <a:latin typeface="Arial"/>
              <a:cs typeface="Arial"/>
            </a:endParaRPr>
          </a:p>
          <a:p>
            <a:pPr marL="277495" indent="-154940">
              <a:spcBef>
                <a:spcPts val="5"/>
              </a:spcBef>
              <a:buChar char="●"/>
              <a:tabLst>
                <a:tab pos="277495" algn="l"/>
              </a:tabLst>
            </a:pPr>
            <a:r>
              <a:rPr lang="en-US" sz="2400" spc="-40">
                <a:latin typeface="Arial"/>
                <a:cs typeface="Arial"/>
              </a:rPr>
              <a:t>Inferential Statistics: Drawing conclusions about the population based on sample data</a:t>
            </a:r>
          </a:p>
          <a:p>
            <a:pPr marL="476250" lvl="1" indent="-125095">
              <a:spcBef>
                <a:spcPts val="204"/>
              </a:spcBef>
              <a:buChar char="–"/>
              <a:tabLst>
                <a:tab pos="476250" algn="l"/>
              </a:tabLst>
            </a:pPr>
            <a:r>
              <a:rPr lang="en-US" sz="2400" spc="-40">
                <a:latin typeface="Arial"/>
                <a:cs typeface="Arial"/>
              </a:rPr>
              <a:t>Properties of a single variable</a:t>
            </a:r>
            <a:endParaRPr lang="en-IN" sz="240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F151D45-69BF-8BFF-F2D4-0DBF95B38CC4}"/>
              </a:ext>
            </a:extLst>
          </p:cNvPr>
          <p:cNvSpPr txBox="1">
            <a:spLocks/>
          </p:cNvSpPr>
          <p:nvPr/>
        </p:nvSpPr>
        <p:spPr>
          <a:xfrm>
            <a:off x="631905" y="3383411"/>
            <a:ext cx="10657244" cy="854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2555">
              <a:lnSpc>
                <a:spcPct val="100000"/>
              </a:lnSpc>
              <a:spcBef>
                <a:spcPts val="400"/>
              </a:spcBef>
            </a:pPr>
            <a:r>
              <a:rPr lang="en-IN" sz="3200" b="1" u="sng" spc="-120">
                <a:latin typeface="Arial"/>
                <a:cs typeface="Arial"/>
              </a:rPr>
              <a:t>Book</a:t>
            </a:r>
            <a:r>
              <a:rPr lang="en-IN" sz="3200" b="1" u="sng" spc="-260">
                <a:latin typeface="Arial"/>
                <a:cs typeface="Arial"/>
              </a:rPr>
              <a:t> </a:t>
            </a:r>
            <a:r>
              <a:rPr lang="en-IN" sz="3200" b="1" u="sng" spc="-60">
                <a:latin typeface="Arial"/>
                <a:cs typeface="Arial"/>
              </a:rPr>
              <a:t>for</a:t>
            </a:r>
            <a:r>
              <a:rPr lang="en-IN" sz="3200" b="1" u="sng" spc="-155">
                <a:latin typeface="Arial"/>
                <a:cs typeface="Arial"/>
              </a:rPr>
              <a:t> </a:t>
            </a:r>
            <a:r>
              <a:rPr lang="en-IN" sz="3200" b="1" u="sng" spc="-45">
                <a:latin typeface="Arial"/>
                <a:cs typeface="Arial"/>
              </a:rPr>
              <a:t>the</a:t>
            </a:r>
            <a:r>
              <a:rPr lang="en-IN" sz="3200" b="1" u="sng" spc="-25">
                <a:latin typeface="Arial"/>
                <a:cs typeface="Arial"/>
              </a:rPr>
              <a:t> </a:t>
            </a:r>
            <a:r>
              <a:rPr lang="en-IN" sz="3200" b="1" u="sng" spc="-10">
                <a:latin typeface="Arial"/>
                <a:cs typeface="Arial"/>
              </a:rPr>
              <a:t>Course:</a:t>
            </a:r>
            <a:endParaRPr lang="en-IN" sz="3200" u="sng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48A79-F2ED-1F5F-796C-5422C735051D}"/>
              </a:ext>
            </a:extLst>
          </p:cNvPr>
          <p:cNvSpPr txBox="1"/>
          <p:nvPr/>
        </p:nvSpPr>
        <p:spPr>
          <a:xfrm>
            <a:off x="767377" y="4131488"/>
            <a:ext cx="10657243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495" indent="-154940">
              <a:spcBef>
                <a:spcPts val="1015"/>
              </a:spcBef>
              <a:buFontTx/>
              <a:buChar char="●"/>
              <a:tabLst>
                <a:tab pos="277495" algn="l"/>
              </a:tabLst>
            </a:pPr>
            <a:r>
              <a:rPr lang="en-US" sz="2400" spc="-40">
                <a:latin typeface="Arial"/>
                <a:cs typeface="Arial"/>
              </a:rPr>
              <a:t>Textbook </a:t>
            </a:r>
            <a:r>
              <a:rPr lang="en-US" sz="2400" spc="-25">
                <a:latin typeface="Arial"/>
                <a:cs typeface="Arial"/>
              </a:rPr>
              <a:t>is</a:t>
            </a:r>
            <a:r>
              <a:rPr lang="en-US" sz="2400" spc="-125">
                <a:latin typeface="Arial"/>
                <a:cs typeface="Arial"/>
              </a:rPr>
              <a:t> </a:t>
            </a:r>
            <a:r>
              <a:rPr lang="en-US" sz="2400" spc="-35">
                <a:latin typeface="Arial"/>
                <a:cs typeface="Arial"/>
              </a:rPr>
              <a:t>much</a:t>
            </a:r>
            <a:r>
              <a:rPr lang="en-US" sz="2400" spc="-114">
                <a:latin typeface="Arial"/>
                <a:cs typeface="Arial"/>
              </a:rPr>
              <a:t> </a:t>
            </a:r>
            <a:r>
              <a:rPr lang="en-US" sz="2400" spc="-35">
                <a:latin typeface="Arial"/>
                <a:cs typeface="Arial"/>
              </a:rPr>
              <a:t>more</a:t>
            </a:r>
            <a:r>
              <a:rPr lang="en-US" sz="2400" spc="-45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exhaustive than</a:t>
            </a:r>
            <a:r>
              <a:rPr lang="en-US" sz="2400" spc="24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what</a:t>
            </a:r>
            <a:r>
              <a:rPr lang="en-US" sz="2400" spc="-85">
                <a:latin typeface="Arial"/>
                <a:cs typeface="Arial"/>
              </a:rPr>
              <a:t> </a:t>
            </a:r>
            <a:r>
              <a:rPr lang="en-US" sz="2400" spc="-25">
                <a:latin typeface="Arial"/>
                <a:cs typeface="Arial"/>
              </a:rPr>
              <a:t>we </a:t>
            </a:r>
            <a:r>
              <a:rPr lang="en-US" sz="2400" spc="-10">
                <a:latin typeface="Arial"/>
                <a:cs typeface="Arial"/>
              </a:rPr>
              <a:t>will</a:t>
            </a:r>
            <a:r>
              <a:rPr lang="en-US" sz="2400" spc="-35">
                <a:latin typeface="Arial"/>
                <a:cs typeface="Arial"/>
              </a:rPr>
              <a:t> cover</a:t>
            </a:r>
            <a:r>
              <a:rPr lang="en-US" sz="2400" spc="-114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in</a:t>
            </a:r>
            <a:r>
              <a:rPr lang="en-US" sz="2400" spc="-55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five</a:t>
            </a:r>
            <a:r>
              <a:rPr lang="en-US" sz="2400" spc="-10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weeks</a:t>
            </a:r>
          </a:p>
          <a:p>
            <a:pPr marL="122555">
              <a:spcBef>
                <a:spcPts val="1015"/>
              </a:spcBef>
              <a:tabLst>
                <a:tab pos="277495" algn="l"/>
              </a:tabLst>
            </a:pPr>
            <a:endParaRPr lang="en-US" sz="2400" spc="-10">
              <a:latin typeface="Arial"/>
              <a:cs typeface="Arial"/>
            </a:endParaRPr>
          </a:p>
          <a:p>
            <a:pPr marL="277495" indent="-154940">
              <a:spcBef>
                <a:spcPts val="5"/>
              </a:spcBef>
              <a:buChar char="●"/>
              <a:tabLst>
                <a:tab pos="277495" algn="l"/>
              </a:tabLst>
            </a:pPr>
            <a:r>
              <a:rPr lang="en-US" sz="2400" spc="-40">
                <a:latin typeface="Arial"/>
                <a:cs typeface="Arial"/>
              </a:rPr>
              <a:t>The Best </a:t>
            </a:r>
            <a:r>
              <a:rPr lang="en-US" sz="2400" spc="-45">
                <a:latin typeface="Arial"/>
                <a:cs typeface="Arial"/>
              </a:rPr>
              <a:t>use</a:t>
            </a:r>
            <a:r>
              <a:rPr lang="en-US" sz="2400" spc="-11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of</a:t>
            </a:r>
            <a:r>
              <a:rPr lang="en-US" sz="2400" spc="-45">
                <a:latin typeface="Arial"/>
                <a:cs typeface="Arial"/>
              </a:rPr>
              <a:t> </a:t>
            </a:r>
            <a:r>
              <a:rPr lang="en-US" sz="2400" spc="-10">
                <a:latin typeface="Arial"/>
                <a:cs typeface="Arial"/>
              </a:rPr>
              <a:t>the</a:t>
            </a:r>
            <a:r>
              <a:rPr lang="en-US" sz="2400" spc="-95">
                <a:latin typeface="Arial"/>
                <a:cs typeface="Arial"/>
              </a:rPr>
              <a:t> </a:t>
            </a:r>
            <a:r>
              <a:rPr lang="en-US" sz="2400" spc="-35">
                <a:latin typeface="Arial"/>
                <a:cs typeface="Arial"/>
              </a:rPr>
              <a:t>book</a:t>
            </a:r>
            <a:r>
              <a:rPr lang="en-US" sz="2400" spc="-80">
                <a:latin typeface="Arial"/>
                <a:cs typeface="Arial"/>
              </a:rPr>
              <a:t> </a:t>
            </a:r>
            <a:r>
              <a:rPr lang="en-US" sz="2400" spc="-25">
                <a:latin typeface="Arial"/>
                <a:cs typeface="Arial"/>
              </a:rPr>
              <a:t>is</a:t>
            </a:r>
            <a:r>
              <a:rPr lang="en-US" sz="2400" spc="-90">
                <a:latin typeface="Arial"/>
                <a:cs typeface="Arial"/>
              </a:rPr>
              <a:t> </a:t>
            </a:r>
            <a:r>
              <a:rPr lang="en-US" sz="2400" spc="-50">
                <a:latin typeface="Arial"/>
                <a:cs typeface="Arial"/>
              </a:rPr>
              <a:t>as</a:t>
            </a:r>
            <a:r>
              <a:rPr lang="en-US" sz="2400" spc="-145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a</a:t>
            </a:r>
            <a:r>
              <a:rPr lang="en-US" sz="2400" spc="-105">
                <a:latin typeface="Arial"/>
                <a:cs typeface="Arial"/>
              </a:rPr>
              <a:t> </a:t>
            </a:r>
            <a:r>
              <a:rPr lang="en-US" sz="2400" spc="-25">
                <a:latin typeface="Arial"/>
                <a:cs typeface="Arial"/>
              </a:rPr>
              <a:t>reference,</a:t>
            </a:r>
            <a:r>
              <a:rPr lang="en-US" sz="2400" spc="160">
                <a:latin typeface="Arial"/>
                <a:cs typeface="Arial"/>
              </a:rPr>
              <a:t> </a:t>
            </a:r>
            <a:r>
              <a:rPr lang="en-US" sz="2400" spc="-30">
                <a:latin typeface="Arial"/>
                <a:cs typeface="Arial"/>
              </a:rPr>
              <a:t>go</a:t>
            </a:r>
            <a:r>
              <a:rPr lang="en-US" sz="2400" spc="-105">
                <a:latin typeface="Arial"/>
                <a:cs typeface="Arial"/>
              </a:rPr>
              <a:t> </a:t>
            </a:r>
            <a:r>
              <a:rPr lang="en-US" sz="2400" spc="-25">
                <a:latin typeface="Arial"/>
                <a:cs typeface="Arial"/>
              </a:rPr>
              <a:t>to </a:t>
            </a:r>
            <a:r>
              <a:rPr lang="en-US" sz="2400" spc="-35">
                <a:latin typeface="Arial"/>
                <a:cs typeface="Arial"/>
              </a:rPr>
              <a:t>specific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spc="-35">
                <a:latin typeface="Arial"/>
                <a:cs typeface="Arial"/>
              </a:rPr>
              <a:t>sections</a:t>
            </a:r>
            <a:r>
              <a:rPr lang="en-US" sz="2400" spc="-8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of </a:t>
            </a:r>
            <a:r>
              <a:rPr lang="en-US" sz="2400" spc="-30">
                <a:latin typeface="Arial"/>
                <a:cs typeface="Arial"/>
              </a:rPr>
              <a:t>chapter</a:t>
            </a:r>
            <a:r>
              <a:rPr lang="en-US" sz="2400" spc="-75">
                <a:latin typeface="Arial"/>
                <a:cs typeface="Arial"/>
              </a:rPr>
              <a:t> </a:t>
            </a:r>
            <a:r>
              <a:rPr lang="en-US" sz="2400" spc="-10">
                <a:latin typeface="Arial"/>
                <a:cs typeface="Arial"/>
              </a:rPr>
              <a:t>where</a:t>
            </a:r>
            <a:r>
              <a:rPr lang="en-US" sz="2400" spc="215">
                <a:latin typeface="Arial"/>
                <a:cs typeface="Arial"/>
              </a:rPr>
              <a:t> </a:t>
            </a:r>
            <a:r>
              <a:rPr lang="en-US" sz="2400" spc="-30">
                <a:latin typeface="Arial"/>
                <a:cs typeface="Arial"/>
              </a:rPr>
              <a:t>you</a:t>
            </a:r>
            <a:r>
              <a:rPr lang="en-US" sz="2400" spc="-45">
                <a:latin typeface="Arial"/>
                <a:cs typeface="Arial"/>
              </a:rPr>
              <a:t> </a:t>
            </a:r>
            <a:r>
              <a:rPr lang="en-US" sz="2400" spc="-35">
                <a:latin typeface="Arial"/>
                <a:cs typeface="Arial"/>
              </a:rPr>
              <a:t>need</a:t>
            </a:r>
            <a:r>
              <a:rPr lang="en-US" sz="2400" spc="-7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more </a:t>
            </a:r>
            <a:r>
              <a:rPr lang="en-US" sz="2400" spc="-10">
                <a:latin typeface="Arial"/>
                <a:cs typeface="Arial"/>
              </a:rPr>
              <a:t>clarity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69790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AB4F-E7D5-99DE-95D2-E11DBFFBB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7435D-4506-8AE2-07DA-1B8BBC255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02BF7-C8A2-F2E3-3218-1668F6F1D8AF}"/>
              </a:ext>
            </a:extLst>
          </p:cNvPr>
          <p:cNvSpPr txBox="1"/>
          <p:nvPr/>
        </p:nvSpPr>
        <p:spPr>
          <a:xfrm>
            <a:off x="658852" y="444765"/>
            <a:ext cx="10874295" cy="2176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6350" indent="-457200" algn="just">
              <a:lnSpc>
                <a:spcPts val="3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Refine the model on the basis of the observed data.</a:t>
            </a:r>
          </a:p>
          <a:p>
            <a:pPr marL="469265" marR="6350" indent="-457200" algn="just">
              <a:lnSpc>
                <a:spcPts val="3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Manipulate the model to assist in developing a 	solution to the problem.</a:t>
            </a:r>
          </a:p>
          <a:p>
            <a:pPr marL="469265" marR="6350" indent="-457200" algn="just">
              <a:lnSpc>
                <a:spcPts val="3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Conduct an appropriate experiment to confirm that the proposed solution to the problem is both effective and efficient.</a:t>
            </a:r>
          </a:p>
          <a:p>
            <a:pPr marL="469265" marR="6350" indent="-457200" algn="just">
              <a:lnSpc>
                <a:spcPts val="3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Draw conclusions or make recommendations based on the problem solution.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FE65028-777E-F92C-186F-012248B1F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852" y="2805082"/>
            <a:ext cx="16421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sng" spc="-10">
                <a:latin typeface="Comic Sans MS"/>
                <a:cs typeface="Comic Sans MS"/>
              </a:rPr>
              <a:t>Cont’d</a:t>
            </a:r>
            <a:r>
              <a:rPr lang="en-IN" b="0" u="sng" spc="-10">
                <a:latin typeface="Comic Sans MS"/>
                <a:cs typeface="Comic Sans MS"/>
              </a:rPr>
              <a:t>:</a:t>
            </a:r>
            <a:endParaRPr u="sng">
              <a:latin typeface="Comic Sans MS"/>
              <a:cs typeface="Comic Sans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533EB-FB0C-A299-C238-1784A416AB47}"/>
              </a:ext>
            </a:extLst>
          </p:cNvPr>
          <p:cNvSpPr txBox="1"/>
          <p:nvPr/>
        </p:nvSpPr>
        <p:spPr>
          <a:xfrm>
            <a:off x="658851" y="3234998"/>
            <a:ext cx="10716719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</a:pPr>
            <a:endParaRPr lang="en-US" sz="1800">
              <a:latin typeface="Comic Sans MS"/>
              <a:cs typeface="Comic Sans MS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800">
                <a:cs typeface="Comic Sans MS"/>
              </a:rPr>
              <a:t>The</a:t>
            </a:r>
            <a:r>
              <a:rPr lang="en-US" sz="1800" spc="90">
                <a:cs typeface="Comic Sans MS"/>
              </a:rPr>
              <a:t>  </a:t>
            </a:r>
            <a:r>
              <a:rPr lang="en-US" sz="1800">
                <a:cs typeface="Comic Sans MS"/>
              </a:rPr>
              <a:t>engineering</a:t>
            </a:r>
            <a:r>
              <a:rPr lang="en-US" sz="1800" spc="100">
                <a:cs typeface="Comic Sans MS"/>
              </a:rPr>
              <a:t>  </a:t>
            </a:r>
            <a:r>
              <a:rPr lang="en-US" sz="1800">
                <a:cs typeface="Comic Sans MS"/>
              </a:rPr>
              <a:t>method</a:t>
            </a:r>
            <a:r>
              <a:rPr lang="en-US" sz="1800" spc="100">
                <a:cs typeface="Comic Sans MS"/>
              </a:rPr>
              <a:t>  </a:t>
            </a:r>
            <a:r>
              <a:rPr lang="en-US" sz="1800">
                <a:cs typeface="Comic Sans MS"/>
              </a:rPr>
              <a:t>features</a:t>
            </a:r>
            <a:r>
              <a:rPr lang="en-US" sz="1800" spc="95">
                <a:cs typeface="Comic Sans MS"/>
              </a:rPr>
              <a:t>  </a:t>
            </a:r>
            <a:r>
              <a:rPr lang="en-US" sz="1800">
                <a:cs typeface="Comic Sans MS"/>
              </a:rPr>
              <a:t>a</a:t>
            </a:r>
            <a:r>
              <a:rPr lang="en-US" sz="1800" spc="100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strong </a:t>
            </a:r>
            <a:r>
              <a:rPr lang="en-US" sz="1800">
                <a:cs typeface="Comic Sans MS"/>
              </a:rPr>
              <a:t>interplay</a:t>
            </a:r>
            <a:r>
              <a:rPr lang="en-US" sz="1800" spc="695">
                <a:cs typeface="Comic Sans MS"/>
              </a:rPr>
              <a:t> </a:t>
            </a:r>
            <a:r>
              <a:rPr lang="en-US" sz="1800">
                <a:cs typeface="Comic Sans MS"/>
              </a:rPr>
              <a:t>between</a:t>
            </a:r>
            <a:r>
              <a:rPr lang="en-US" sz="1800" spc="69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-65">
                <a:cs typeface="Comic Sans MS"/>
              </a:rPr>
              <a:t>  </a:t>
            </a:r>
            <a:r>
              <a:rPr lang="en-US" sz="1800">
                <a:cs typeface="Comic Sans MS"/>
              </a:rPr>
              <a:t>problem,</a:t>
            </a:r>
            <a:r>
              <a:rPr lang="en-US" sz="1800" spc="-60">
                <a:cs typeface="Comic Sans MS"/>
              </a:rPr>
              <a:t>  </a:t>
            </a:r>
            <a:r>
              <a:rPr lang="en-US" sz="1800">
                <a:cs typeface="Comic Sans MS"/>
              </a:rPr>
              <a:t>the</a:t>
            </a:r>
            <a:r>
              <a:rPr lang="en-US" sz="1800" spc="-30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factors </a:t>
            </a:r>
            <a:r>
              <a:rPr lang="en-US" sz="1800">
                <a:cs typeface="Comic Sans MS"/>
              </a:rPr>
              <a:t>that</a:t>
            </a:r>
            <a:r>
              <a:rPr lang="en-US" sz="1800" spc="35">
                <a:cs typeface="Comic Sans MS"/>
              </a:rPr>
              <a:t> </a:t>
            </a:r>
            <a:r>
              <a:rPr lang="en-US" sz="1800">
                <a:cs typeface="Comic Sans MS"/>
              </a:rPr>
              <a:t>may</a:t>
            </a:r>
            <a:r>
              <a:rPr lang="en-US" sz="1800" spc="35">
                <a:cs typeface="Comic Sans MS"/>
              </a:rPr>
              <a:t> </a:t>
            </a:r>
            <a:r>
              <a:rPr lang="en-US" sz="1800">
                <a:cs typeface="Comic Sans MS"/>
              </a:rPr>
              <a:t>influence</a:t>
            </a:r>
            <a:r>
              <a:rPr lang="en-US" sz="1800" spc="30">
                <a:cs typeface="Comic Sans MS"/>
              </a:rPr>
              <a:t> </a:t>
            </a:r>
            <a:r>
              <a:rPr lang="en-US" sz="1800">
                <a:cs typeface="Comic Sans MS"/>
              </a:rPr>
              <a:t>its</a:t>
            </a:r>
            <a:r>
              <a:rPr lang="en-US" sz="1800" spc="30">
                <a:cs typeface="Comic Sans MS"/>
              </a:rPr>
              <a:t> </a:t>
            </a:r>
            <a:r>
              <a:rPr lang="en-US" sz="1800">
                <a:cs typeface="Comic Sans MS"/>
              </a:rPr>
              <a:t>solution,</a:t>
            </a:r>
            <a:r>
              <a:rPr lang="en-US" sz="1800" spc="30">
                <a:cs typeface="Comic Sans MS"/>
              </a:rPr>
              <a:t> </a:t>
            </a:r>
            <a:r>
              <a:rPr lang="en-US" sz="1800">
                <a:cs typeface="Comic Sans MS"/>
              </a:rPr>
              <a:t>a</a:t>
            </a:r>
            <a:r>
              <a:rPr lang="en-US" sz="1800" spc="30">
                <a:cs typeface="Comic Sans MS"/>
              </a:rPr>
              <a:t> </a:t>
            </a:r>
            <a:r>
              <a:rPr lang="en-US" sz="1800">
                <a:cs typeface="Comic Sans MS"/>
              </a:rPr>
              <a:t>model</a:t>
            </a:r>
            <a:r>
              <a:rPr lang="en-US" sz="1800" spc="3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3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the </a:t>
            </a:r>
            <a:r>
              <a:rPr lang="en-US" sz="1800">
                <a:cs typeface="Comic Sans MS"/>
              </a:rPr>
              <a:t>phenomenon,</a:t>
            </a:r>
            <a:r>
              <a:rPr lang="en-US" sz="1800" spc="65">
                <a:cs typeface="Comic Sans MS"/>
              </a:rPr>
              <a:t>  </a:t>
            </a:r>
            <a:r>
              <a:rPr lang="en-US" sz="1800">
                <a:cs typeface="Comic Sans MS"/>
              </a:rPr>
              <a:t>and</a:t>
            </a:r>
            <a:r>
              <a:rPr lang="en-US" sz="1800" spc="70">
                <a:cs typeface="Comic Sans MS"/>
              </a:rPr>
              <a:t>  </a:t>
            </a:r>
            <a:r>
              <a:rPr lang="en-US" sz="1800">
                <a:cs typeface="Comic Sans MS"/>
              </a:rPr>
              <a:t>experimentation</a:t>
            </a:r>
            <a:r>
              <a:rPr lang="en-US" sz="1800" spc="65">
                <a:cs typeface="Comic Sans MS"/>
              </a:rPr>
              <a:t>  </a:t>
            </a:r>
            <a:r>
              <a:rPr lang="en-US" sz="1800">
                <a:cs typeface="Comic Sans MS"/>
              </a:rPr>
              <a:t>to</a:t>
            </a:r>
            <a:r>
              <a:rPr lang="en-US" sz="1800" spc="65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verify </a:t>
            </a:r>
            <a:r>
              <a:rPr lang="en-US" sz="1800">
                <a:cs typeface="Comic Sans MS"/>
              </a:rPr>
              <a:t>the</a:t>
            </a:r>
            <a:r>
              <a:rPr lang="en-US" sz="1800" spc="335">
                <a:cs typeface="Comic Sans MS"/>
              </a:rPr>
              <a:t> </a:t>
            </a:r>
            <a:r>
              <a:rPr lang="en-US" sz="1800">
                <a:cs typeface="Comic Sans MS"/>
              </a:rPr>
              <a:t>adequacy</a:t>
            </a:r>
            <a:r>
              <a:rPr lang="en-US" sz="1800" spc="335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320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340">
                <a:cs typeface="Comic Sans MS"/>
              </a:rPr>
              <a:t> </a:t>
            </a:r>
            <a:r>
              <a:rPr lang="en-US" sz="1800">
                <a:cs typeface="Comic Sans MS"/>
              </a:rPr>
              <a:t>model</a:t>
            </a:r>
            <a:r>
              <a:rPr lang="en-US" sz="1800" spc="330">
                <a:cs typeface="Comic Sans MS"/>
              </a:rPr>
              <a:t> </a:t>
            </a:r>
            <a:r>
              <a:rPr lang="en-US" sz="1800">
                <a:cs typeface="Comic Sans MS"/>
              </a:rPr>
              <a:t>and</a:t>
            </a:r>
            <a:r>
              <a:rPr lang="en-US" sz="1800" spc="33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34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proposed </a:t>
            </a:r>
            <a:r>
              <a:rPr lang="en-US" sz="1800">
                <a:cs typeface="Comic Sans MS"/>
              </a:rPr>
              <a:t>solution</a:t>
            </a:r>
            <a:r>
              <a:rPr lang="en-US" sz="1800" spc="-90">
                <a:cs typeface="Comic Sans MS"/>
              </a:rPr>
              <a:t> </a:t>
            </a:r>
            <a:r>
              <a:rPr lang="en-US" sz="1800">
                <a:cs typeface="Comic Sans MS"/>
              </a:rPr>
              <a:t>to</a:t>
            </a:r>
            <a:r>
              <a:rPr lang="en-US" sz="1800" spc="-7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-9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problem.</a:t>
            </a:r>
            <a:endParaRPr lang="en-US" sz="1800">
              <a:cs typeface="Comic Sans MS"/>
            </a:endParaRPr>
          </a:p>
          <a:p>
            <a:pPr marL="297815" marR="5080" indent="-285750" algn="just">
              <a:lnSpc>
                <a:spcPct val="100000"/>
              </a:lnSpc>
              <a:spcBef>
                <a:spcPts val="715"/>
              </a:spcBef>
              <a:buFont typeface="Arial" panose="020B0604020202020204" pitchFamily="34" charset="0"/>
              <a:buChar char="•"/>
            </a:pPr>
            <a:r>
              <a:rPr lang="en-US" sz="1800">
                <a:cs typeface="Comic Sans MS"/>
              </a:rPr>
              <a:t>Specifically,</a:t>
            </a:r>
            <a:r>
              <a:rPr lang="en-US" sz="1800" spc="-40">
                <a:cs typeface="Comic Sans MS"/>
              </a:rPr>
              <a:t>  </a:t>
            </a:r>
            <a:r>
              <a:rPr lang="en-US" sz="1800">
                <a:cs typeface="Comic Sans MS"/>
              </a:rPr>
              <a:t>statistical</a:t>
            </a:r>
            <a:r>
              <a:rPr lang="en-US" sz="1800" spc="-35">
                <a:cs typeface="Comic Sans MS"/>
              </a:rPr>
              <a:t>  </a:t>
            </a:r>
            <a:r>
              <a:rPr lang="en-US" sz="1800">
                <a:cs typeface="Comic Sans MS"/>
              </a:rPr>
              <a:t>techniques</a:t>
            </a:r>
            <a:r>
              <a:rPr lang="en-US" sz="1800" spc="-35">
                <a:cs typeface="Comic Sans MS"/>
              </a:rPr>
              <a:t>  </a:t>
            </a:r>
            <a:r>
              <a:rPr lang="en-US" sz="1800">
                <a:cs typeface="Comic Sans MS"/>
              </a:rPr>
              <a:t>can</a:t>
            </a:r>
            <a:r>
              <a:rPr lang="en-US" sz="1800" spc="-35">
                <a:cs typeface="Comic Sans MS"/>
              </a:rPr>
              <a:t>  </a:t>
            </a:r>
            <a:r>
              <a:rPr lang="en-US" sz="1800">
                <a:cs typeface="Comic Sans MS"/>
              </a:rPr>
              <a:t>be</a:t>
            </a:r>
            <a:r>
              <a:rPr lang="en-US" sz="1800" spc="-30">
                <a:cs typeface="Comic Sans MS"/>
              </a:rPr>
              <a:t>  </a:t>
            </a:r>
            <a:r>
              <a:rPr lang="en-US" sz="1800" spc="-50">
                <a:cs typeface="Comic Sans MS"/>
              </a:rPr>
              <a:t>a </a:t>
            </a:r>
            <a:r>
              <a:rPr lang="en-US" sz="1800">
                <a:cs typeface="Comic Sans MS"/>
              </a:rPr>
              <a:t>powerful</a:t>
            </a:r>
            <a:r>
              <a:rPr lang="en-US" sz="1800" spc="-30">
                <a:cs typeface="Comic Sans MS"/>
              </a:rPr>
              <a:t>  </a:t>
            </a:r>
            <a:r>
              <a:rPr lang="en-US" sz="1800">
                <a:cs typeface="Comic Sans MS"/>
              </a:rPr>
              <a:t>aid</a:t>
            </a:r>
            <a:r>
              <a:rPr lang="en-US" sz="1800" spc="-20">
                <a:cs typeface="Comic Sans MS"/>
              </a:rPr>
              <a:t>  </a:t>
            </a:r>
            <a:r>
              <a:rPr lang="en-US" sz="1800">
                <a:cs typeface="Comic Sans MS"/>
              </a:rPr>
              <a:t>in</a:t>
            </a:r>
            <a:r>
              <a:rPr lang="en-US" sz="1800" spc="-35">
                <a:cs typeface="Comic Sans MS"/>
              </a:rPr>
              <a:t>  </a:t>
            </a:r>
            <a:r>
              <a:rPr lang="en-US" sz="1800">
                <a:cs typeface="Comic Sans MS"/>
              </a:rPr>
              <a:t>designing</a:t>
            </a:r>
            <a:r>
              <a:rPr lang="en-US" sz="1800" spc="-20">
                <a:cs typeface="Comic Sans MS"/>
              </a:rPr>
              <a:t>  </a:t>
            </a:r>
            <a:r>
              <a:rPr lang="en-US" sz="1800">
                <a:cs typeface="Comic Sans MS"/>
              </a:rPr>
              <a:t>new</a:t>
            </a:r>
            <a:r>
              <a:rPr lang="en-US" sz="1800" spc="-30">
                <a:cs typeface="Comic Sans MS"/>
              </a:rPr>
              <a:t>  </a:t>
            </a:r>
            <a:r>
              <a:rPr lang="en-US" sz="1800">
                <a:cs typeface="Comic Sans MS"/>
              </a:rPr>
              <a:t>products</a:t>
            </a:r>
            <a:r>
              <a:rPr lang="en-US" sz="1800" spc="-20">
                <a:cs typeface="Comic Sans MS"/>
              </a:rPr>
              <a:t>  </a:t>
            </a:r>
            <a:r>
              <a:rPr lang="en-US" sz="1800" spc="-25">
                <a:cs typeface="Comic Sans MS"/>
              </a:rPr>
              <a:t>and </a:t>
            </a:r>
            <a:r>
              <a:rPr lang="en-US" sz="1800">
                <a:cs typeface="Comic Sans MS"/>
              </a:rPr>
              <a:t>systems,</a:t>
            </a:r>
            <a:r>
              <a:rPr lang="en-US" sz="1800" spc="560">
                <a:cs typeface="Comic Sans MS"/>
              </a:rPr>
              <a:t>  </a:t>
            </a:r>
            <a:r>
              <a:rPr lang="en-US" sz="1800">
                <a:cs typeface="Comic Sans MS"/>
              </a:rPr>
              <a:t>improving</a:t>
            </a:r>
            <a:r>
              <a:rPr lang="en-US" sz="1800" spc="565">
                <a:cs typeface="Comic Sans MS"/>
              </a:rPr>
              <a:t>  </a:t>
            </a:r>
            <a:r>
              <a:rPr lang="en-US" sz="1800">
                <a:cs typeface="Comic Sans MS"/>
              </a:rPr>
              <a:t>existing</a:t>
            </a:r>
            <a:r>
              <a:rPr lang="en-US" sz="1800" spc="555">
                <a:cs typeface="Comic Sans MS"/>
              </a:rPr>
              <a:t>  </a:t>
            </a:r>
            <a:r>
              <a:rPr lang="en-US" sz="1800">
                <a:cs typeface="Comic Sans MS"/>
              </a:rPr>
              <a:t>designs,</a:t>
            </a:r>
            <a:r>
              <a:rPr lang="en-US" sz="1800" spc="550">
                <a:cs typeface="Comic Sans MS"/>
              </a:rPr>
              <a:t>  </a:t>
            </a:r>
            <a:r>
              <a:rPr lang="en-US" sz="1800" spc="-25">
                <a:cs typeface="Comic Sans MS"/>
              </a:rPr>
              <a:t>and </a:t>
            </a:r>
            <a:r>
              <a:rPr lang="en-US" sz="1800">
                <a:cs typeface="Comic Sans MS"/>
              </a:rPr>
              <a:t>designing,</a:t>
            </a:r>
            <a:r>
              <a:rPr lang="en-US" sz="1800" spc="525">
                <a:cs typeface="Comic Sans MS"/>
              </a:rPr>
              <a:t>    </a:t>
            </a:r>
            <a:r>
              <a:rPr lang="en-US" sz="1800">
                <a:cs typeface="Comic Sans MS"/>
              </a:rPr>
              <a:t>developing,</a:t>
            </a:r>
            <a:r>
              <a:rPr lang="en-US" sz="1800" spc="530">
                <a:cs typeface="Comic Sans MS"/>
              </a:rPr>
              <a:t>    </a:t>
            </a:r>
            <a:r>
              <a:rPr lang="en-US" sz="1800">
                <a:cs typeface="Comic Sans MS"/>
              </a:rPr>
              <a:t>and</a:t>
            </a:r>
            <a:r>
              <a:rPr lang="en-US" sz="1800" spc="525">
                <a:cs typeface="Comic Sans MS"/>
              </a:rPr>
              <a:t>    </a:t>
            </a:r>
            <a:r>
              <a:rPr lang="en-US" sz="1800" spc="-10">
                <a:cs typeface="Comic Sans MS"/>
              </a:rPr>
              <a:t>improving </a:t>
            </a:r>
            <a:r>
              <a:rPr lang="en-US" sz="1800">
                <a:cs typeface="Comic Sans MS"/>
              </a:rPr>
              <a:t>production</a:t>
            </a:r>
            <a:r>
              <a:rPr lang="en-US" sz="1800" spc="-14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processes.</a:t>
            </a:r>
          </a:p>
          <a:p>
            <a:pPr marL="297815" marR="5080" indent="-285750" algn="just">
              <a:spcBef>
                <a:spcPts val="715"/>
              </a:spcBef>
              <a:buFont typeface="Arial" panose="020B0604020202020204" pitchFamily="34" charset="0"/>
              <a:buChar char="•"/>
            </a:pPr>
            <a:r>
              <a:rPr lang="en-US" sz="1800" spc="75">
                <a:cs typeface="Comic Sans MS"/>
              </a:rPr>
              <a:t>Therefore,</a:t>
            </a:r>
            <a:r>
              <a:rPr lang="en-US" sz="1800" spc="385">
                <a:cs typeface="Comic Sans MS"/>
              </a:rPr>
              <a:t> </a:t>
            </a:r>
            <a:r>
              <a:rPr lang="en-US" sz="1800">
                <a:cs typeface="Comic Sans MS"/>
              </a:rPr>
              <a:t>Engineers</a:t>
            </a:r>
            <a:r>
              <a:rPr lang="en-US" sz="1800" spc="270">
                <a:cs typeface="Comic Sans MS"/>
              </a:rPr>
              <a:t> </a:t>
            </a:r>
            <a:r>
              <a:rPr lang="en-US" sz="1800">
                <a:cs typeface="Comic Sans MS"/>
              </a:rPr>
              <a:t>must</a:t>
            </a:r>
            <a:r>
              <a:rPr lang="en-US" sz="1800" spc="265">
                <a:cs typeface="Comic Sans MS"/>
              </a:rPr>
              <a:t> </a:t>
            </a:r>
            <a:r>
              <a:rPr lang="en-US" sz="1800">
                <a:cs typeface="Comic Sans MS"/>
              </a:rPr>
              <a:t>know</a:t>
            </a:r>
            <a:r>
              <a:rPr lang="en-US" sz="1800" spc="270">
                <a:cs typeface="Comic Sans MS"/>
              </a:rPr>
              <a:t> </a:t>
            </a:r>
            <a:r>
              <a:rPr lang="en-US" sz="1800">
                <a:cs typeface="Comic Sans MS"/>
              </a:rPr>
              <a:t>how</a:t>
            </a:r>
            <a:r>
              <a:rPr lang="en-US" sz="1800" spc="26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to </a:t>
            </a:r>
            <a:r>
              <a:rPr lang="en-US" sz="1800">
                <a:cs typeface="Comic Sans MS"/>
              </a:rPr>
              <a:t>efficiently</a:t>
            </a:r>
            <a:r>
              <a:rPr lang="en-US" sz="1800" spc="605">
                <a:cs typeface="Comic Sans MS"/>
              </a:rPr>
              <a:t>  </a:t>
            </a:r>
            <a:r>
              <a:rPr lang="en-US" sz="1800">
                <a:cs typeface="Comic Sans MS"/>
              </a:rPr>
              <a:t>plan</a:t>
            </a:r>
            <a:r>
              <a:rPr lang="en-US" sz="1800" spc="610">
                <a:cs typeface="Comic Sans MS"/>
              </a:rPr>
              <a:t>  </a:t>
            </a:r>
            <a:r>
              <a:rPr lang="en-US" sz="1800">
                <a:cs typeface="Comic Sans MS"/>
              </a:rPr>
              <a:t>experiments,</a:t>
            </a:r>
            <a:r>
              <a:rPr lang="en-US" sz="1800" spc="590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collect </a:t>
            </a:r>
            <a:r>
              <a:rPr lang="en-US" sz="1800">
                <a:cs typeface="Comic Sans MS"/>
              </a:rPr>
              <a:t>data,</a:t>
            </a:r>
            <a:r>
              <a:rPr lang="en-US" sz="1800" spc="70">
                <a:cs typeface="Comic Sans MS"/>
              </a:rPr>
              <a:t>  </a:t>
            </a:r>
            <a:r>
              <a:rPr lang="en-US" sz="1800">
                <a:cs typeface="Comic Sans MS"/>
              </a:rPr>
              <a:t>analyze</a:t>
            </a:r>
            <a:r>
              <a:rPr lang="en-US" sz="1800" spc="70">
                <a:cs typeface="Comic Sans MS"/>
              </a:rPr>
              <a:t>  </a:t>
            </a:r>
            <a:r>
              <a:rPr lang="en-US" sz="1800">
                <a:cs typeface="Comic Sans MS"/>
              </a:rPr>
              <a:t>and</a:t>
            </a:r>
            <a:r>
              <a:rPr lang="en-US" sz="1800" spc="70">
                <a:cs typeface="Comic Sans MS"/>
              </a:rPr>
              <a:t>  </a:t>
            </a:r>
            <a:r>
              <a:rPr lang="en-US" sz="1800">
                <a:cs typeface="Comic Sans MS"/>
              </a:rPr>
              <a:t>interpret</a:t>
            </a:r>
            <a:r>
              <a:rPr lang="en-US" sz="1800" spc="70">
                <a:cs typeface="Comic Sans MS"/>
              </a:rPr>
              <a:t>  </a:t>
            </a:r>
            <a:r>
              <a:rPr lang="en-US" sz="1800">
                <a:cs typeface="Comic Sans MS"/>
              </a:rPr>
              <a:t>the</a:t>
            </a:r>
            <a:r>
              <a:rPr lang="en-US" sz="1800" spc="65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data, </a:t>
            </a:r>
            <a:r>
              <a:rPr lang="en-US" sz="1800">
                <a:cs typeface="Comic Sans MS"/>
              </a:rPr>
              <a:t>and</a:t>
            </a:r>
            <a:r>
              <a:rPr lang="en-US" sz="1800" spc="530">
                <a:cs typeface="Comic Sans MS"/>
              </a:rPr>
              <a:t> </a:t>
            </a:r>
            <a:r>
              <a:rPr lang="en-US" sz="1800">
                <a:cs typeface="Comic Sans MS"/>
              </a:rPr>
              <a:t>understand</a:t>
            </a:r>
            <a:r>
              <a:rPr lang="en-US" sz="1800" spc="525">
                <a:cs typeface="Comic Sans MS"/>
              </a:rPr>
              <a:t> </a:t>
            </a:r>
            <a:r>
              <a:rPr lang="en-US" sz="1800">
                <a:cs typeface="Comic Sans MS"/>
              </a:rPr>
              <a:t>how</a:t>
            </a:r>
            <a:r>
              <a:rPr lang="en-US" sz="1800" spc="52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525">
                <a:cs typeface="Comic Sans MS"/>
              </a:rPr>
              <a:t> </a:t>
            </a:r>
            <a:r>
              <a:rPr lang="en-US" sz="1800">
                <a:cs typeface="Comic Sans MS"/>
              </a:rPr>
              <a:t>observed</a:t>
            </a:r>
            <a:r>
              <a:rPr lang="en-US" sz="1800" spc="520">
                <a:cs typeface="Comic Sans MS"/>
              </a:rPr>
              <a:t> </a:t>
            </a:r>
            <a:r>
              <a:rPr lang="en-US" sz="1800" spc="-20">
                <a:cs typeface="Comic Sans MS"/>
              </a:rPr>
              <a:t>data </a:t>
            </a:r>
            <a:r>
              <a:rPr lang="en-US" sz="1800">
                <a:cs typeface="Comic Sans MS"/>
              </a:rPr>
              <a:t>are</a:t>
            </a:r>
            <a:r>
              <a:rPr lang="en-US" sz="1800" spc="85">
                <a:cs typeface="Comic Sans MS"/>
              </a:rPr>
              <a:t> </a:t>
            </a:r>
            <a:r>
              <a:rPr lang="en-US" sz="1800">
                <a:cs typeface="Comic Sans MS"/>
              </a:rPr>
              <a:t>related</a:t>
            </a:r>
            <a:r>
              <a:rPr lang="en-US" sz="1800" spc="85">
                <a:cs typeface="Comic Sans MS"/>
              </a:rPr>
              <a:t> </a:t>
            </a:r>
            <a:r>
              <a:rPr lang="en-US" sz="1800">
                <a:cs typeface="Comic Sans MS"/>
              </a:rPr>
              <a:t>to</a:t>
            </a:r>
            <a:r>
              <a:rPr lang="en-US" sz="1800" spc="8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85">
                <a:cs typeface="Comic Sans MS"/>
              </a:rPr>
              <a:t> </a:t>
            </a:r>
            <a:r>
              <a:rPr lang="en-US" sz="1800">
                <a:cs typeface="Comic Sans MS"/>
              </a:rPr>
              <a:t>model</a:t>
            </a:r>
            <a:r>
              <a:rPr lang="en-US" sz="1800" spc="75">
                <a:cs typeface="Comic Sans MS"/>
              </a:rPr>
              <a:t> </a:t>
            </a:r>
            <a:r>
              <a:rPr lang="en-US" sz="1800">
                <a:cs typeface="Comic Sans MS"/>
              </a:rPr>
              <a:t>that</a:t>
            </a:r>
            <a:r>
              <a:rPr lang="en-US" sz="1800" spc="85">
                <a:cs typeface="Comic Sans MS"/>
              </a:rPr>
              <a:t> </a:t>
            </a:r>
            <a:r>
              <a:rPr lang="en-US" sz="1800">
                <a:cs typeface="Comic Sans MS"/>
              </a:rPr>
              <a:t>have</a:t>
            </a:r>
            <a:r>
              <a:rPr lang="en-US" sz="1800" spc="90">
                <a:cs typeface="Comic Sans MS"/>
              </a:rPr>
              <a:t> </a:t>
            </a:r>
            <a:r>
              <a:rPr lang="en-US" sz="1800" spc="-20">
                <a:cs typeface="Comic Sans MS"/>
              </a:rPr>
              <a:t>been </a:t>
            </a:r>
            <a:r>
              <a:rPr lang="en-US" sz="1800">
                <a:cs typeface="Comic Sans MS"/>
              </a:rPr>
              <a:t>proposed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for</a:t>
            </a:r>
            <a:r>
              <a:rPr lang="en-US" sz="1800" spc="-3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-30">
                <a:cs typeface="Comic Sans MS"/>
              </a:rPr>
              <a:t> </a:t>
            </a:r>
            <a:r>
              <a:rPr lang="en-US" sz="1800">
                <a:cs typeface="Comic Sans MS"/>
              </a:rPr>
              <a:t>problem</a:t>
            </a:r>
            <a:r>
              <a:rPr lang="en-US" sz="1800" spc="-40">
                <a:cs typeface="Comic Sans MS"/>
              </a:rPr>
              <a:t> </a:t>
            </a:r>
            <a:r>
              <a:rPr lang="en-US" sz="1800">
                <a:cs typeface="Comic Sans MS"/>
              </a:rPr>
              <a:t>under</a:t>
            </a:r>
            <a:r>
              <a:rPr lang="en-US" sz="1800" spc="-2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study.</a:t>
            </a:r>
            <a:endParaRPr lang="en-US" sz="18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0086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B5ECB-5721-D26A-7179-6AA28A995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51612F-6046-01A9-ACCE-668287E2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52" y="104140"/>
            <a:ext cx="10657244" cy="854075"/>
          </a:xfrm>
        </p:spPr>
        <p:txBody>
          <a:bodyPr/>
          <a:lstStyle/>
          <a:p>
            <a:pPr algn="ctr"/>
            <a:r>
              <a:rPr lang="en-US" sz="2800" u="sng" spc="-10">
                <a:solidFill>
                  <a:srgbClr val="006EBE"/>
                </a:solidFill>
                <a:latin typeface="Comic Sans MS"/>
              </a:rPr>
              <a:t>1.2. </a:t>
            </a:r>
            <a:r>
              <a:rPr lang="en-US" sz="2800" u="sng" spc="-10">
                <a:solidFill>
                  <a:srgbClr val="006EBE"/>
                </a:solidFill>
              </a:rPr>
              <a:t>Data collection and graphical representation of data</a:t>
            </a:r>
            <a:endParaRPr lang="en-IN" sz="2800" u="sng" spc="-10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FE3558-5518-FB71-A1C8-40745039A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A00C6-AE47-CD26-567E-EC47D4BEBF7E}"/>
              </a:ext>
            </a:extLst>
          </p:cNvPr>
          <p:cNvSpPr txBox="1"/>
          <p:nvPr/>
        </p:nvSpPr>
        <p:spPr>
          <a:xfrm>
            <a:off x="658852" y="891079"/>
            <a:ext cx="10874295" cy="538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400" b="1" spc="-10">
                <a:cs typeface="Comic Sans MS"/>
              </a:rPr>
              <a:t>Classification</a:t>
            </a:r>
            <a:r>
              <a:rPr lang="en-US" sz="2400" b="1" spc="-7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of</a:t>
            </a:r>
            <a:r>
              <a:rPr lang="en-US" sz="2400" b="1" spc="-35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Data</a:t>
            </a:r>
            <a:r>
              <a:rPr lang="en-US" sz="2400" b="1" spc="-5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based</a:t>
            </a:r>
            <a:r>
              <a:rPr lang="en-US" sz="2400" b="1" spc="-8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on</a:t>
            </a:r>
            <a:r>
              <a:rPr lang="en-US" sz="2400" b="1" spc="-35">
                <a:cs typeface="Comic Sans MS"/>
              </a:rPr>
              <a:t> </a:t>
            </a:r>
            <a:r>
              <a:rPr lang="en-US" sz="2400" b="1" spc="-10">
                <a:cs typeface="Comic Sans MS"/>
              </a:rPr>
              <a:t>source:</a:t>
            </a:r>
          </a:p>
          <a:p>
            <a:pPr marL="392430" indent="-379730">
              <a:lnSpc>
                <a:spcPct val="100000"/>
              </a:lnSpc>
              <a:spcBef>
                <a:spcPts val="305"/>
              </a:spcBef>
              <a:buSzPct val="97500"/>
              <a:buAutoNum type="arabicPeriod"/>
              <a:tabLst>
                <a:tab pos="392430" algn="l"/>
              </a:tabLst>
            </a:pPr>
            <a:r>
              <a:rPr lang="en-US" sz="2400" b="1" spc="-10">
                <a:cs typeface="Comic Sans MS"/>
              </a:rPr>
              <a:t>Primary: </a:t>
            </a:r>
            <a:r>
              <a:rPr lang="en-US" sz="2000">
                <a:cs typeface="Comic Sans MS"/>
              </a:rPr>
              <a:t>data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collected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purpose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specific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study.</a:t>
            </a:r>
            <a:endParaRPr lang="en-US" sz="2000">
              <a:cs typeface="Comic Sans MS"/>
            </a:endParaRPr>
          </a:p>
          <a:p>
            <a:pPr marL="393700">
              <a:lnSpc>
                <a:spcPct val="100000"/>
              </a:lnSpc>
              <a:spcBef>
                <a:spcPts val="505"/>
              </a:spcBef>
            </a:pPr>
            <a:r>
              <a:rPr lang="en-US" sz="2000">
                <a:cs typeface="Comic Sans MS"/>
              </a:rPr>
              <a:t>It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can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-6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by: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Direct</a:t>
            </a:r>
            <a:r>
              <a:rPr lang="en-US" sz="2000" spc="20">
                <a:cs typeface="Comic Sans MS"/>
              </a:rPr>
              <a:t> </a:t>
            </a:r>
            <a:r>
              <a:rPr lang="en-US" sz="2000">
                <a:cs typeface="Comic Sans MS"/>
              </a:rPr>
              <a:t>personal</a:t>
            </a:r>
            <a:r>
              <a:rPr lang="en-US" sz="2000" spc="-2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observation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Direct</a:t>
            </a:r>
            <a:r>
              <a:rPr lang="en-US" sz="2000" spc="25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indirect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oral</a:t>
            </a:r>
            <a:r>
              <a:rPr lang="en-US" sz="2000" spc="-1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interviews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49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Administrating</a:t>
            </a:r>
            <a:r>
              <a:rPr lang="en-US" sz="2000" spc="6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questionnaires</a:t>
            </a:r>
          </a:p>
          <a:p>
            <a:pPr marL="12700" marR="508634" indent="-8890">
              <a:lnSpc>
                <a:spcPct val="100000"/>
              </a:lnSpc>
              <a:spcBef>
                <a:spcPts val="1595"/>
              </a:spcBef>
              <a:buSzPct val="97500"/>
              <a:buAutoNum type="arabicPeriod" startAt="2"/>
              <a:tabLst>
                <a:tab pos="275590" algn="l"/>
              </a:tabLst>
            </a:pPr>
            <a:r>
              <a:rPr lang="en-US" sz="2400" b="1" spc="-10">
                <a:cs typeface="Comic Sans MS"/>
              </a:rPr>
              <a:t> Secondary: </a:t>
            </a:r>
            <a:r>
              <a:rPr lang="en-US" sz="2000" spc="-10"/>
              <a:t>refers to data collected earlier for some purpose other than the analysis currently being undertaken. It can be obtained from:</a:t>
            </a:r>
          </a:p>
          <a:p>
            <a:pPr marL="3810" marR="508634">
              <a:lnSpc>
                <a:spcPct val="100000"/>
              </a:lnSpc>
              <a:spcBef>
                <a:spcPts val="1595"/>
              </a:spcBef>
              <a:buSzPct val="97500"/>
              <a:tabLst>
                <a:tab pos="275590" algn="l"/>
              </a:tabLst>
            </a:pPr>
            <a:endParaRPr lang="en-US" sz="2000" spc="-10"/>
          </a:p>
          <a:p>
            <a:pPr marL="8128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</a:tabLst>
            </a:pPr>
            <a:r>
              <a:rPr lang="en-US" sz="2000" spc="-10"/>
              <a:t>External Secondary data Sources( for </a:t>
            </a:r>
            <a:r>
              <a:rPr lang="en-US" sz="2000" spc="-10" err="1"/>
              <a:t>eg.</a:t>
            </a:r>
            <a:r>
              <a:rPr lang="en-US" sz="2000" spc="-10"/>
              <a:t> gov’t and non gov’t publications)</a:t>
            </a:r>
          </a:p>
          <a:p>
            <a:pPr marL="829310" marR="5080" indent="-3600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  <a:tab pos="2911475" algn="l"/>
              </a:tabLst>
            </a:pPr>
            <a:r>
              <a:rPr lang="en-US" sz="2000" spc="-10"/>
              <a:t>Internal Secondary data Sources: the data generated within the organization in the process of routine business activities </a:t>
            </a:r>
          </a:p>
          <a:p>
            <a:pPr marL="829310" marR="5080" indent="-3600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  <a:tab pos="2911475" algn="l"/>
              </a:tabLst>
            </a:pPr>
            <a:r>
              <a:rPr lang="en-US" sz="2000" b="1" spc="-10"/>
              <a:t>Qualitative data </a:t>
            </a:r>
            <a:r>
              <a:rPr lang="en-US" sz="2000" spc="-10"/>
              <a:t>are nonnumeric. </a:t>
            </a:r>
            <a:r>
              <a:rPr lang="en-US" sz="2000" b="1" spc="-10"/>
              <a:t>Quantitative data</a:t>
            </a:r>
            <a:r>
              <a:rPr lang="en-US" sz="2000" spc="-10"/>
              <a:t> are numeric.</a:t>
            </a:r>
          </a:p>
          <a:p>
            <a:pPr marL="927100">
              <a:lnSpc>
                <a:spcPct val="100000"/>
              </a:lnSpc>
              <a:spcBef>
                <a:spcPts val="495"/>
              </a:spcBef>
            </a:pPr>
            <a:endParaRPr lang="en-US" sz="2000" b="1" spc="-1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1741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F44D-CAAF-900F-9F78-4A17B0DA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020282-770A-E2DE-45F4-AA51FF8A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52" y="104140"/>
            <a:ext cx="10657244" cy="854075"/>
          </a:xfrm>
        </p:spPr>
        <p:txBody>
          <a:bodyPr/>
          <a:lstStyle/>
          <a:p>
            <a:pPr algn="ctr"/>
            <a:r>
              <a:rPr lang="en-US" sz="2800" u="sng" spc="-10">
                <a:solidFill>
                  <a:srgbClr val="006EBE"/>
                </a:solidFill>
                <a:latin typeface="Comic Sans MS"/>
              </a:rPr>
              <a:t>1.2. </a:t>
            </a:r>
            <a:r>
              <a:rPr lang="en-US" sz="2800" u="sng" spc="-10">
                <a:solidFill>
                  <a:srgbClr val="006EBE"/>
                </a:solidFill>
              </a:rPr>
              <a:t>Data collection and graphical representation of data</a:t>
            </a:r>
            <a:endParaRPr lang="en-IN" sz="2800" u="sng" spc="-10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7E883-A434-9C9B-957F-B4F6BC374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BB680-63A4-6CB5-2F20-B858C56A9346}"/>
              </a:ext>
            </a:extLst>
          </p:cNvPr>
          <p:cNvSpPr txBox="1"/>
          <p:nvPr/>
        </p:nvSpPr>
        <p:spPr>
          <a:xfrm>
            <a:off x="658852" y="891079"/>
            <a:ext cx="10874295" cy="538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400" b="1" spc="-10">
                <a:cs typeface="Comic Sans MS"/>
              </a:rPr>
              <a:t>Classification</a:t>
            </a:r>
            <a:r>
              <a:rPr lang="en-US" sz="2400" b="1" spc="-7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of</a:t>
            </a:r>
            <a:r>
              <a:rPr lang="en-US" sz="2400" b="1" spc="-35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Data</a:t>
            </a:r>
            <a:r>
              <a:rPr lang="en-US" sz="2400" b="1" spc="-5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based</a:t>
            </a:r>
            <a:r>
              <a:rPr lang="en-US" sz="2400" b="1" spc="-80">
                <a:cs typeface="Comic Sans MS"/>
              </a:rPr>
              <a:t> </a:t>
            </a:r>
            <a:r>
              <a:rPr lang="en-US" sz="2400" b="1">
                <a:cs typeface="Comic Sans MS"/>
              </a:rPr>
              <a:t>on</a:t>
            </a:r>
            <a:r>
              <a:rPr lang="en-US" sz="2400" b="1" spc="-35">
                <a:cs typeface="Comic Sans MS"/>
              </a:rPr>
              <a:t> </a:t>
            </a:r>
            <a:r>
              <a:rPr lang="en-US" sz="2400" b="1" spc="-10">
                <a:cs typeface="Comic Sans MS"/>
              </a:rPr>
              <a:t>source:</a:t>
            </a:r>
          </a:p>
          <a:p>
            <a:pPr marL="392430" indent="-379730">
              <a:lnSpc>
                <a:spcPct val="100000"/>
              </a:lnSpc>
              <a:spcBef>
                <a:spcPts val="305"/>
              </a:spcBef>
              <a:buSzPct val="97500"/>
              <a:buAutoNum type="arabicPeriod"/>
              <a:tabLst>
                <a:tab pos="392430" algn="l"/>
              </a:tabLst>
            </a:pPr>
            <a:r>
              <a:rPr lang="en-US" sz="2400" b="1" spc="-10">
                <a:cs typeface="Comic Sans MS"/>
              </a:rPr>
              <a:t>Primary: </a:t>
            </a:r>
            <a:r>
              <a:rPr lang="en-US" sz="2000">
                <a:cs typeface="Comic Sans MS"/>
              </a:rPr>
              <a:t>data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collected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purpose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specific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study.</a:t>
            </a:r>
            <a:endParaRPr lang="en-US" sz="2000">
              <a:cs typeface="Comic Sans MS"/>
            </a:endParaRPr>
          </a:p>
          <a:p>
            <a:pPr marL="393700">
              <a:lnSpc>
                <a:spcPct val="100000"/>
              </a:lnSpc>
              <a:spcBef>
                <a:spcPts val="505"/>
              </a:spcBef>
            </a:pPr>
            <a:r>
              <a:rPr lang="en-US" sz="2000">
                <a:cs typeface="Comic Sans MS"/>
              </a:rPr>
              <a:t>It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can</a:t>
            </a:r>
            <a:r>
              <a:rPr lang="en-US" sz="2000" spc="-20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-6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by: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Direct</a:t>
            </a:r>
            <a:r>
              <a:rPr lang="en-US" sz="2000" spc="20">
                <a:cs typeface="Comic Sans MS"/>
              </a:rPr>
              <a:t> </a:t>
            </a:r>
            <a:r>
              <a:rPr lang="en-US" sz="2000">
                <a:cs typeface="Comic Sans MS"/>
              </a:rPr>
              <a:t>personal</a:t>
            </a:r>
            <a:r>
              <a:rPr lang="en-US" sz="2000" spc="-2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observation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Direct</a:t>
            </a:r>
            <a:r>
              <a:rPr lang="en-US" sz="2000" spc="25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indirect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oral</a:t>
            </a:r>
            <a:r>
              <a:rPr lang="en-US" sz="2000" spc="-1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interviews</a:t>
            </a:r>
            <a:endParaRPr lang="en-US" sz="2000">
              <a:cs typeface="Comic Sans MS"/>
            </a:endParaRPr>
          </a:p>
          <a:p>
            <a:pPr marL="1270000" indent="-342900">
              <a:lnSpc>
                <a:spcPct val="100000"/>
              </a:lnSpc>
              <a:spcBef>
                <a:spcPts val="49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Administrating</a:t>
            </a:r>
            <a:r>
              <a:rPr lang="en-US" sz="2000" spc="6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questionnaires</a:t>
            </a:r>
          </a:p>
          <a:p>
            <a:pPr marL="12700" marR="508634" indent="-8890">
              <a:lnSpc>
                <a:spcPct val="100000"/>
              </a:lnSpc>
              <a:spcBef>
                <a:spcPts val="1595"/>
              </a:spcBef>
              <a:buSzPct val="97500"/>
              <a:buAutoNum type="arabicPeriod" startAt="2"/>
              <a:tabLst>
                <a:tab pos="275590" algn="l"/>
              </a:tabLst>
            </a:pPr>
            <a:r>
              <a:rPr lang="en-US" sz="2400" b="1" spc="-10">
                <a:cs typeface="Comic Sans MS"/>
              </a:rPr>
              <a:t> Secondary: </a:t>
            </a:r>
            <a:r>
              <a:rPr lang="en-US" sz="2000" spc="-10"/>
              <a:t>refers to data collected earlier for some purpose other than the analysis currently being undertaken. It can be obtained from:</a:t>
            </a:r>
          </a:p>
          <a:p>
            <a:pPr marL="3810" marR="508634">
              <a:lnSpc>
                <a:spcPct val="100000"/>
              </a:lnSpc>
              <a:spcBef>
                <a:spcPts val="1595"/>
              </a:spcBef>
              <a:buSzPct val="97500"/>
              <a:tabLst>
                <a:tab pos="275590" algn="l"/>
              </a:tabLst>
            </a:pPr>
            <a:endParaRPr lang="en-US" sz="2000" spc="-10"/>
          </a:p>
          <a:p>
            <a:pPr marL="8128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</a:tabLst>
            </a:pPr>
            <a:r>
              <a:rPr lang="en-US" sz="2000" spc="-10"/>
              <a:t>External Secondary data Sources( for </a:t>
            </a:r>
            <a:r>
              <a:rPr lang="en-US" sz="2000" spc="-10" err="1"/>
              <a:t>eg.</a:t>
            </a:r>
            <a:r>
              <a:rPr lang="en-US" sz="2000" spc="-10"/>
              <a:t> gov’t and non gov’t publications)</a:t>
            </a:r>
          </a:p>
          <a:p>
            <a:pPr marL="829310" marR="5080" indent="-3600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  <a:tab pos="2911475" algn="l"/>
              </a:tabLst>
            </a:pPr>
            <a:r>
              <a:rPr lang="en-US" sz="2000" spc="-10"/>
              <a:t>Internal Secondary data Sources: the data generated within the organization in the process of routine business activities </a:t>
            </a:r>
          </a:p>
          <a:p>
            <a:pPr marL="829310" marR="5080" indent="-3600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9310" algn="l"/>
                <a:tab pos="2911475" algn="l"/>
              </a:tabLst>
            </a:pPr>
            <a:r>
              <a:rPr lang="en-US" sz="2000" b="1" spc="-10"/>
              <a:t>Qualitative data </a:t>
            </a:r>
            <a:r>
              <a:rPr lang="en-US" sz="2000" spc="-10"/>
              <a:t>are nonnumeric. </a:t>
            </a:r>
            <a:r>
              <a:rPr lang="en-US" sz="2000" b="1" spc="-10"/>
              <a:t>Quantitative data</a:t>
            </a:r>
            <a:r>
              <a:rPr lang="en-US" sz="2000" spc="-10"/>
              <a:t> are numeric.</a:t>
            </a:r>
          </a:p>
          <a:p>
            <a:pPr marL="927100">
              <a:lnSpc>
                <a:spcPct val="100000"/>
              </a:lnSpc>
              <a:spcBef>
                <a:spcPts val="495"/>
              </a:spcBef>
            </a:pPr>
            <a:endParaRPr lang="en-US" sz="2000" b="1" spc="-1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1776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AEAB7-6A76-DC04-25D6-12AA7886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F79EE-9D01-BA9A-1F89-31F01AEB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52" y="104140"/>
            <a:ext cx="10657244" cy="854075"/>
          </a:xfrm>
        </p:spPr>
        <p:txBody>
          <a:bodyPr/>
          <a:lstStyle/>
          <a:p>
            <a:pPr algn="ctr"/>
            <a:r>
              <a:rPr lang="en-IN" u="sng">
                <a:solidFill>
                  <a:srgbClr val="006EBE"/>
                </a:solidFill>
                <a:cs typeface="Comic Sans MS"/>
              </a:rPr>
              <a:t>Method</a:t>
            </a:r>
            <a:r>
              <a:rPr lang="en-IN" u="sng" spc="-65">
                <a:solidFill>
                  <a:srgbClr val="006EBE"/>
                </a:solidFill>
                <a:cs typeface="Comic Sans MS"/>
              </a:rPr>
              <a:t> </a:t>
            </a:r>
            <a:r>
              <a:rPr lang="en-IN" u="sng">
                <a:solidFill>
                  <a:srgbClr val="006EBE"/>
                </a:solidFill>
                <a:cs typeface="Comic Sans MS"/>
              </a:rPr>
              <a:t>of</a:t>
            </a:r>
            <a:r>
              <a:rPr lang="en-IN" u="sng" spc="-5">
                <a:solidFill>
                  <a:srgbClr val="006EBE"/>
                </a:solidFill>
                <a:cs typeface="Comic Sans MS"/>
              </a:rPr>
              <a:t> </a:t>
            </a:r>
            <a:r>
              <a:rPr lang="en-IN" u="sng">
                <a:solidFill>
                  <a:srgbClr val="006EBE"/>
                </a:solidFill>
                <a:cs typeface="Comic Sans MS"/>
              </a:rPr>
              <a:t>data</a:t>
            </a:r>
            <a:r>
              <a:rPr lang="en-IN" u="sng" spc="-120">
                <a:solidFill>
                  <a:srgbClr val="006EBE"/>
                </a:solidFill>
                <a:cs typeface="Comic Sans MS"/>
              </a:rPr>
              <a:t> </a:t>
            </a:r>
            <a:r>
              <a:rPr lang="en-IN" u="sng" spc="-10">
                <a:solidFill>
                  <a:srgbClr val="006EBE"/>
                </a:solidFill>
                <a:cs typeface="Comic Sans MS"/>
              </a:rPr>
              <a:t>presentation</a:t>
            </a:r>
            <a:endParaRPr lang="en-IN" u="sng" spc="-10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C5D54E-F2F5-C5E9-B8CE-AC7B7F327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281DC-BCFA-0359-013A-99B6F7438B1B}"/>
              </a:ext>
            </a:extLst>
          </p:cNvPr>
          <p:cNvSpPr txBox="1"/>
          <p:nvPr/>
        </p:nvSpPr>
        <p:spPr>
          <a:xfrm>
            <a:off x="658853" y="1446250"/>
            <a:ext cx="10874295" cy="428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marR="5715" indent="-57150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The</a:t>
            </a:r>
            <a:r>
              <a:rPr lang="en-US" sz="2000" spc="55">
                <a:cs typeface="Comic Sans MS"/>
              </a:rPr>
              <a:t> </a:t>
            </a:r>
            <a:r>
              <a:rPr lang="en-US" sz="2000">
                <a:cs typeface="Comic Sans MS"/>
              </a:rPr>
              <a:t>purpose</a:t>
            </a:r>
            <a:r>
              <a:rPr lang="en-US" sz="2000" spc="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organizing</a:t>
            </a:r>
            <a:r>
              <a:rPr lang="en-US" sz="2000" spc="10">
                <a:cs typeface="Comic Sans MS"/>
              </a:rPr>
              <a:t> </a:t>
            </a:r>
            <a:r>
              <a:rPr lang="en-US" sz="2000">
                <a:cs typeface="Comic Sans MS"/>
              </a:rPr>
              <a:t>data is</a:t>
            </a:r>
            <a:r>
              <a:rPr lang="en-US" sz="2000" spc="-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10">
                <a:cs typeface="Comic Sans MS"/>
              </a:rPr>
              <a:t> </a:t>
            </a:r>
            <a:r>
              <a:rPr lang="en-US" sz="2000">
                <a:cs typeface="Comic Sans MS"/>
              </a:rPr>
              <a:t>see</a:t>
            </a:r>
            <a:r>
              <a:rPr lang="en-US" sz="2000" spc="-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quickly </a:t>
            </a:r>
            <a:r>
              <a:rPr lang="en-US" sz="2000">
                <a:cs typeface="Comic Sans MS"/>
              </a:rPr>
              <a:t>some</a:t>
            </a:r>
            <a:r>
              <a:rPr lang="en-US" sz="2000" spc="-25">
                <a:cs typeface="Comic Sans MS"/>
              </a:rPr>
              <a:t>  </a:t>
            </a:r>
            <a:r>
              <a:rPr lang="en-US" sz="2000">
                <a:cs typeface="Comic Sans MS"/>
              </a:rPr>
              <a:t>of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25">
                <a:cs typeface="Comic Sans MS"/>
              </a:rPr>
              <a:t>  </a:t>
            </a:r>
            <a:r>
              <a:rPr lang="en-US" sz="2000">
                <a:cs typeface="Comic Sans MS"/>
              </a:rPr>
              <a:t>characteristics</a:t>
            </a:r>
            <a:r>
              <a:rPr lang="en-US" sz="2000" spc="-30">
                <a:cs typeface="Comic Sans MS"/>
              </a:rPr>
              <a:t>  </a:t>
            </a:r>
            <a:r>
              <a:rPr lang="en-US" sz="2000">
                <a:cs typeface="Comic Sans MS"/>
              </a:rPr>
              <a:t>of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25">
                <a:cs typeface="Comic Sans MS"/>
              </a:rPr>
              <a:t>  </a:t>
            </a:r>
            <a:r>
              <a:rPr lang="en-US" sz="2000">
                <a:cs typeface="Comic Sans MS"/>
              </a:rPr>
              <a:t>data</a:t>
            </a:r>
            <a:r>
              <a:rPr lang="en-US" sz="2000" spc="-25">
                <a:cs typeface="Comic Sans MS"/>
              </a:rPr>
              <a:t>  </a:t>
            </a:r>
            <a:r>
              <a:rPr lang="en-US" sz="2000" spc="-20">
                <a:cs typeface="Comic Sans MS"/>
              </a:rPr>
              <a:t>that </a:t>
            </a:r>
            <a:r>
              <a:rPr lang="en-US" sz="2000">
                <a:cs typeface="Comic Sans MS"/>
              </a:rPr>
              <a:t>have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been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collected.</a:t>
            </a:r>
          </a:p>
          <a:p>
            <a:pPr marL="12700" marR="5715" algn="just">
              <a:lnSpc>
                <a:spcPct val="99700"/>
              </a:lnSpc>
              <a:spcBef>
                <a:spcPts val="105"/>
              </a:spcBef>
            </a:pPr>
            <a:endParaRPr lang="en-US" sz="2000" spc="-10">
              <a:cs typeface="Comic Sans MS"/>
            </a:endParaRPr>
          </a:p>
          <a:p>
            <a:pPr marL="584200" marR="5715" indent="-57150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b="1">
                <a:cs typeface="Comic Sans MS"/>
              </a:rPr>
              <a:t>Raw</a:t>
            </a:r>
            <a:r>
              <a:rPr lang="en-US" sz="2000" b="1" spc="-3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data</a:t>
            </a:r>
            <a:r>
              <a:rPr lang="en-US" sz="2000" b="1" spc="-13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70">
                <a:cs typeface="Comic Sans MS"/>
              </a:rPr>
              <a:t> </a:t>
            </a:r>
            <a:r>
              <a:rPr lang="en-US" sz="2000">
                <a:cs typeface="Comic Sans MS"/>
              </a:rPr>
              <a:t>collected</a:t>
            </a:r>
            <a:r>
              <a:rPr lang="en-US" sz="2000" spc="85">
                <a:cs typeface="Comic Sans MS"/>
              </a:rPr>
              <a:t> </a:t>
            </a:r>
            <a:r>
              <a:rPr lang="en-US" sz="2000">
                <a:cs typeface="Comic Sans MS"/>
              </a:rPr>
              <a:t>numerical</a:t>
            </a:r>
            <a:r>
              <a:rPr lang="en-US" sz="2000" spc="75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85">
                <a:cs typeface="Comic Sans MS"/>
              </a:rPr>
              <a:t> </a:t>
            </a:r>
            <a:r>
              <a:rPr lang="en-US" sz="2000">
                <a:cs typeface="Comic Sans MS"/>
              </a:rPr>
              <a:t>which</a:t>
            </a:r>
            <a:r>
              <a:rPr lang="en-US" sz="2000" spc="9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has </a:t>
            </a:r>
            <a:r>
              <a:rPr lang="en-US" sz="2000">
                <a:cs typeface="Comic Sans MS"/>
              </a:rPr>
              <a:t>not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been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arranged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order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8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magnitude.</a:t>
            </a:r>
          </a:p>
          <a:p>
            <a:pPr marL="584200" marR="5080" indent="-571500" algn="just">
              <a:lnSpc>
                <a:spcPts val="3340"/>
              </a:lnSpc>
              <a:spcBef>
                <a:spcPts val="860"/>
              </a:spcBef>
              <a:buFont typeface="Arial" panose="020B0604020202020204" pitchFamily="34" charset="0"/>
              <a:buChar char="•"/>
            </a:pPr>
            <a:r>
              <a:rPr lang="en-US" sz="2000" b="1">
                <a:cs typeface="Comic Sans MS"/>
              </a:rPr>
              <a:t>An</a:t>
            </a:r>
            <a:r>
              <a:rPr lang="en-US" sz="2000" b="1" spc="-185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array</a:t>
            </a:r>
            <a:r>
              <a:rPr lang="en-US" sz="2000" b="1" spc="-215">
                <a:cs typeface="Comic Sans MS"/>
              </a:rPr>
              <a:t>  </a:t>
            </a:r>
            <a:r>
              <a:rPr lang="en-US" sz="2000">
                <a:cs typeface="Comic Sans MS"/>
              </a:rPr>
              <a:t>is</a:t>
            </a:r>
            <a:r>
              <a:rPr lang="en-US" sz="2000" spc="160">
                <a:cs typeface="Comic Sans MS"/>
              </a:rPr>
              <a:t>  </a:t>
            </a:r>
            <a:r>
              <a:rPr lang="en-US" sz="2000">
                <a:cs typeface="Comic Sans MS"/>
              </a:rPr>
              <a:t>an</a:t>
            </a:r>
            <a:r>
              <a:rPr lang="en-US" sz="2000" spc="165">
                <a:cs typeface="Comic Sans MS"/>
              </a:rPr>
              <a:t>  </a:t>
            </a:r>
            <a:r>
              <a:rPr lang="en-US" sz="2000">
                <a:cs typeface="Comic Sans MS"/>
              </a:rPr>
              <a:t>arranged</a:t>
            </a:r>
            <a:r>
              <a:rPr lang="en-US" sz="2000" spc="165">
                <a:cs typeface="Comic Sans MS"/>
              </a:rPr>
              <a:t>  </a:t>
            </a:r>
            <a:r>
              <a:rPr lang="en-US" sz="2000">
                <a:cs typeface="Comic Sans MS"/>
              </a:rPr>
              <a:t>numerical</a:t>
            </a:r>
            <a:r>
              <a:rPr lang="en-US" sz="2000" spc="160">
                <a:cs typeface="Comic Sans MS"/>
              </a:rPr>
              <a:t>  </a:t>
            </a:r>
            <a:r>
              <a:rPr lang="en-US" sz="2000">
                <a:cs typeface="Comic Sans MS"/>
              </a:rPr>
              <a:t>data</a:t>
            </a:r>
            <a:r>
              <a:rPr lang="en-US" sz="2000" spc="160">
                <a:cs typeface="Comic Sans MS"/>
              </a:rPr>
              <a:t>  </a:t>
            </a:r>
            <a:r>
              <a:rPr lang="en-US" sz="2000" spc="-25">
                <a:cs typeface="Comic Sans MS"/>
              </a:rPr>
              <a:t>in </a:t>
            </a:r>
            <a:r>
              <a:rPr lang="en-US" sz="2000">
                <a:cs typeface="Comic Sans MS"/>
              </a:rPr>
              <a:t>order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5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magnitude.</a:t>
            </a:r>
            <a:endParaRPr lang="en-US" sz="2000">
              <a:cs typeface="Comic Sans MS"/>
            </a:endParaRPr>
          </a:p>
          <a:p>
            <a:pPr marL="463550" marR="5080" indent="-451484">
              <a:lnSpc>
                <a:spcPts val="3820"/>
              </a:lnSpc>
              <a:spcBef>
                <a:spcPts val="245"/>
              </a:spcBef>
              <a:buFont typeface="Arial" panose="020B0604020202020204" pitchFamily="34" charset="0"/>
              <a:buChar char="•"/>
              <a:tabLst>
                <a:tab pos="471170" algn="l"/>
              </a:tabLst>
            </a:pPr>
            <a:r>
              <a:rPr lang="en-US" sz="2000">
                <a:cs typeface="Comic Sans MS"/>
              </a:rPr>
              <a:t>Mechanism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for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reducing</a:t>
            </a:r>
            <a:r>
              <a:rPr lang="en-US" sz="2000" spc="-13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and </a:t>
            </a:r>
            <a:r>
              <a:rPr lang="en-US" sz="2000">
                <a:cs typeface="Comic Sans MS"/>
              </a:rPr>
              <a:t>summarizing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data</a:t>
            </a:r>
            <a:r>
              <a:rPr lang="en-US" sz="2000" spc="-4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are:</a:t>
            </a:r>
            <a:endParaRPr lang="en-US" sz="2000"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2975"/>
              </a:spcBef>
              <a:buFont typeface="+mj-lt"/>
              <a:buAutoNum type="arabicPeriod"/>
              <a:tabLst>
                <a:tab pos="417830" algn="l"/>
              </a:tabLst>
            </a:pPr>
            <a:r>
              <a:rPr lang="en-US" sz="2000">
                <a:cs typeface="Comic Sans MS"/>
              </a:rPr>
              <a:t>Tabular</a:t>
            </a:r>
            <a:r>
              <a:rPr lang="en-US" sz="2000" spc="-6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method.</a:t>
            </a:r>
            <a:endParaRPr lang="en-US" sz="2000"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800"/>
              </a:spcBef>
              <a:buFont typeface="+mj-lt"/>
              <a:buAutoNum type="arabicPeriod"/>
              <a:tabLst>
                <a:tab pos="605155" algn="l"/>
              </a:tabLst>
            </a:pPr>
            <a:r>
              <a:rPr lang="en-US" sz="2000">
                <a:cs typeface="Comic Sans MS"/>
              </a:rPr>
              <a:t>Graphical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method</a:t>
            </a:r>
            <a:endParaRPr lang="en-US" sz="2000"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805"/>
              </a:spcBef>
              <a:buFont typeface="+mj-lt"/>
              <a:buAutoNum type="arabicPeriod"/>
              <a:tabLst>
                <a:tab pos="605155" algn="l"/>
              </a:tabLst>
            </a:pPr>
            <a:r>
              <a:rPr lang="en-US" sz="2000">
                <a:cs typeface="Comic Sans MS"/>
              </a:rPr>
              <a:t>Diagrammatic</a:t>
            </a:r>
            <a:r>
              <a:rPr lang="en-US" sz="2000" spc="-14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method</a:t>
            </a:r>
            <a:endParaRPr lang="en-US" sz="2000"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495"/>
              </a:spcBef>
            </a:pPr>
            <a:endParaRPr lang="en-US" sz="2000" b="1" spc="-1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21638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7203-847A-7914-99B7-BAA63AE8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91F30-E7C9-40A6-0C4B-F0E1458A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09" y="-142281"/>
            <a:ext cx="6090953" cy="685414"/>
          </a:xfrm>
        </p:spPr>
        <p:txBody>
          <a:bodyPr/>
          <a:lstStyle/>
          <a:p>
            <a:pPr algn="ctr"/>
            <a:r>
              <a:rPr lang="en-IN" sz="2800" u="sng">
                <a:solidFill>
                  <a:srgbClr val="006EBE"/>
                </a:solidFill>
              </a:rPr>
              <a:t>1.</a:t>
            </a:r>
            <a:r>
              <a:rPr lang="en-US" sz="2800" u="sng">
                <a:solidFill>
                  <a:srgbClr val="006EBE"/>
                </a:solidFill>
              </a:rPr>
              <a:t>Tabular presentation of data:</a:t>
            </a:r>
            <a:endParaRPr lang="en-IN" sz="2800" u="sng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134008-4B4D-BBA0-D806-29C49748B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437927"/>
            <a:ext cx="4114800" cy="365125"/>
          </a:xfrm>
        </p:spPr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161DE-88BB-09A6-9D9C-30C0023A5A37}"/>
              </a:ext>
            </a:extLst>
          </p:cNvPr>
          <p:cNvSpPr txBox="1"/>
          <p:nvPr/>
        </p:nvSpPr>
        <p:spPr>
          <a:xfrm>
            <a:off x="658852" y="469447"/>
            <a:ext cx="10874295" cy="615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99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The</a:t>
            </a:r>
            <a:r>
              <a:rPr lang="en-US" spc="-20">
                <a:cs typeface="Comic Sans MS"/>
              </a:rPr>
              <a:t>  </a:t>
            </a:r>
            <a:r>
              <a:rPr lang="en-US">
                <a:cs typeface="Comic Sans MS"/>
              </a:rPr>
              <a:t>collected</a:t>
            </a:r>
            <a:r>
              <a:rPr lang="en-US" spc="-35">
                <a:cs typeface="Comic Sans MS"/>
              </a:rPr>
              <a:t>  </a:t>
            </a:r>
            <a:r>
              <a:rPr lang="en-US">
                <a:cs typeface="Comic Sans MS"/>
              </a:rPr>
              <a:t>raw</a:t>
            </a:r>
            <a:r>
              <a:rPr lang="en-US" spc="-45">
                <a:cs typeface="Comic Sans MS"/>
              </a:rPr>
              <a:t>  </a:t>
            </a:r>
            <a:r>
              <a:rPr lang="en-US">
                <a:cs typeface="Comic Sans MS"/>
              </a:rPr>
              <a:t>data</a:t>
            </a:r>
            <a:r>
              <a:rPr lang="en-US" spc="-35">
                <a:cs typeface="Comic Sans MS"/>
              </a:rPr>
              <a:t>  </a:t>
            </a:r>
            <a:r>
              <a:rPr lang="en-US">
                <a:cs typeface="Comic Sans MS"/>
              </a:rPr>
              <a:t>should</a:t>
            </a:r>
            <a:r>
              <a:rPr lang="en-US" spc="-45">
                <a:cs typeface="Comic Sans MS"/>
              </a:rPr>
              <a:t>  </a:t>
            </a:r>
            <a:r>
              <a:rPr lang="en-US">
                <a:cs typeface="Comic Sans MS"/>
              </a:rPr>
              <a:t>be</a:t>
            </a:r>
            <a:r>
              <a:rPr lang="en-US" spc="-45">
                <a:cs typeface="Comic Sans MS"/>
              </a:rPr>
              <a:t>  </a:t>
            </a:r>
            <a:r>
              <a:rPr lang="en-US">
                <a:cs typeface="Comic Sans MS"/>
              </a:rPr>
              <a:t>put</a:t>
            </a:r>
            <a:r>
              <a:rPr lang="en-US" spc="-40">
                <a:cs typeface="Comic Sans MS"/>
              </a:rPr>
              <a:t>  </a:t>
            </a:r>
            <a:r>
              <a:rPr lang="en-US">
                <a:cs typeface="Comic Sans MS"/>
              </a:rPr>
              <a:t>into</a:t>
            </a:r>
            <a:r>
              <a:rPr lang="en-US" spc="-40">
                <a:cs typeface="Comic Sans MS"/>
              </a:rPr>
              <a:t>  </a:t>
            </a:r>
            <a:r>
              <a:rPr lang="en-US" spc="-25">
                <a:cs typeface="Comic Sans MS"/>
              </a:rPr>
              <a:t>an </a:t>
            </a:r>
            <a:r>
              <a:rPr lang="en-US">
                <a:solidFill>
                  <a:srgbClr val="00AE4F"/>
                </a:solidFill>
                <a:cs typeface="Comic Sans MS"/>
              </a:rPr>
              <a:t>ordered</a:t>
            </a:r>
            <a:r>
              <a:rPr lang="en-US" spc="530">
                <a:solidFill>
                  <a:srgbClr val="00AE4F"/>
                </a:solidFill>
                <a:cs typeface="Comic Sans MS"/>
              </a:rPr>
              <a:t> </a:t>
            </a:r>
            <a:r>
              <a:rPr lang="en-US">
                <a:solidFill>
                  <a:srgbClr val="00AE4F"/>
                </a:solidFill>
                <a:cs typeface="Comic Sans MS"/>
              </a:rPr>
              <a:t>array</a:t>
            </a:r>
            <a:r>
              <a:rPr lang="en-US" spc="550">
                <a:solidFill>
                  <a:srgbClr val="00AE4F"/>
                </a:solidFill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545">
                <a:cs typeface="Comic Sans MS"/>
              </a:rPr>
              <a:t> </a:t>
            </a:r>
            <a:r>
              <a:rPr lang="en-US">
                <a:cs typeface="Comic Sans MS"/>
              </a:rPr>
              <a:t>either</a:t>
            </a:r>
            <a:r>
              <a:rPr lang="en-US" spc="555">
                <a:cs typeface="Comic Sans MS"/>
              </a:rPr>
              <a:t> </a:t>
            </a:r>
            <a:r>
              <a:rPr lang="en-US">
                <a:cs typeface="Comic Sans MS"/>
              </a:rPr>
              <a:t>ascending</a:t>
            </a:r>
            <a:r>
              <a:rPr lang="en-US" spc="545">
                <a:cs typeface="Comic Sans MS"/>
              </a:rPr>
              <a:t> </a:t>
            </a:r>
            <a:r>
              <a:rPr lang="en-US">
                <a:cs typeface="Comic Sans MS"/>
              </a:rPr>
              <a:t>or</a:t>
            </a:r>
            <a:r>
              <a:rPr lang="en-US" spc="545">
                <a:cs typeface="Comic Sans MS"/>
              </a:rPr>
              <a:t> </a:t>
            </a:r>
            <a:r>
              <a:rPr lang="en-US" spc="-10">
                <a:cs typeface="Comic Sans MS"/>
              </a:rPr>
              <a:t>descending </a:t>
            </a:r>
            <a:r>
              <a:rPr lang="en-US">
                <a:cs typeface="Comic Sans MS"/>
              </a:rPr>
              <a:t>order</a:t>
            </a:r>
            <a:r>
              <a:rPr lang="en-US" spc="350">
                <a:cs typeface="Comic Sans MS"/>
              </a:rPr>
              <a:t>  </a:t>
            </a:r>
            <a:r>
              <a:rPr lang="en-US">
                <a:cs typeface="Comic Sans MS"/>
              </a:rPr>
              <a:t>so</a:t>
            </a:r>
            <a:r>
              <a:rPr lang="en-US" spc="355">
                <a:cs typeface="Comic Sans MS"/>
              </a:rPr>
              <a:t>  </a:t>
            </a:r>
            <a:r>
              <a:rPr lang="en-US">
                <a:cs typeface="Comic Sans MS"/>
              </a:rPr>
              <a:t>that</a:t>
            </a:r>
            <a:r>
              <a:rPr lang="en-US" spc="335">
                <a:cs typeface="Comic Sans MS"/>
              </a:rPr>
              <a:t>  </a:t>
            </a:r>
            <a:r>
              <a:rPr lang="en-US">
                <a:cs typeface="Comic Sans MS"/>
              </a:rPr>
              <a:t>it</a:t>
            </a:r>
            <a:r>
              <a:rPr lang="en-US" spc="350">
                <a:cs typeface="Comic Sans MS"/>
              </a:rPr>
              <a:t>  </a:t>
            </a:r>
            <a:r>
              <a:rPr lang="en-US">
                <a:cs typeface="Comic Sans MS"/>
              </a:rPr>
              <a:t>can</a:t>
            </a:r>
            <a:r>
              <a:rPr lang="en-US" spc="345">
                <a:cs typeface="Comic Sans MS"/>
              </a:rPr>
              <a:t>  </a:t>
            </a:r>
            <a:r>
              <a:rPr lang="en-US">
                <a:cs typeface="Comic Sans MS"/>
              </a:rPr>
              <a:t>be</a:t>
            </a:r>
            <a:r>
              <a:rPr lang="en-US" spc="350">
                <a:cs typeface="Comic Sans MS"/>
              </a:rPr>
              <a:t>  </a:t>
            </a:r>
            <a:r>
              <a:rPr lang="en-US">
                <a:solidFill>
                  <a:srgbClr val="00AE4F"/>
                </a:solidFill>
                <a:cs typeface="Comic Sans MS"/>
              </a:rPr>
              <a:t>organized</a:t>
            </a:r>
            <a:r>
              <a:rPr lang="en-US" spc="355">
                <a:solidFill>
                  <a:srgbClr val="00AE4F"/>
                </a:solidFill>
                <a:cs typeface="Comic Sans MS"/>
              </a:rPr>
              <a:t> </a:t>
            </a:r>
            <a:r>
              <a:rPr lang="en-US">
                <a:solidFill>
                  <a:srgbClr val="00AE4F"/>
                </a:solidFill>
                <a:cs typeface="Comic Sans MS"/>
              </a:rPr>
              <a:t>into</a:t>
            </a:r>
            <a:r>
              <a:rPr lang="en-US" spc="3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pc="-50">
                <a:solidFill>
                  <a:srgbClr val="00AE4F"/>
                </a:solidFill>
                <a:cs typeface="Comic Sans MS"/>
              </a:rPr>
              <a:t>a </a:t>
            </a:r>
            <a:r>
              <a:rPr lang="en-US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pc="-185">
                <a:solidFill>
                  <a:srgbClr val="00AE4F"/>
                </a:solidFill>
                <a:cs typeface="Comic Sans MS"/>
              </a:rPr>
              <a:t> </a:t>
            </a:r>
            <a:r>
              <a:rPr lang="en-US">
                <a:solidFill>
                  <a:srgbClr val="00AE4F"/>
                </a:solidFill>
                <a:cs typeface="Comic Sans MS"/>
              </a:rPr>
              <a:t>Distribution</a:t>
            </a:r>
            <a:r>
              <a:rPr lang="en-US" spc="-1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pc="-20">
                <a:solidFill>
                  <a:srgbClr val="00AE4F"/>
                </a:solidFill>
                <a:cs typeface="Comic Sans MS"/>
              </a:rPr>
              <a:t>(FD)</a:t>
            </a:r>
            <a:endParaRPr lang="en-US">
              <a:cs typeface="Comic Sans MS"/>
            </a:endParaRPr>
          </a:p>
          <a:p>
            <a:pPr marL="584200" marR="7620" indent="-571500" algn="just">
              <a:lnSpc>
                <a:spcPct val="996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Numerical</a:t>
            </a:r>
            <a:r>
              <a:rPr lang="en-US" spc="440">
                <a:cs typeface="Comic Sans MS"/>
              </a:rPr>
              <a:t> </a:t>
            </a:r>
            <a:r>
              <a:rPr lang="en-US">
                <a:cs typeface="Comic Sans MS"/>
              </a:rPr>
              <a:t>data</a:t>
            </a:r>
            <a:r>
              <a:rPr lang="en-US" spc="415">
                <a:cs typeface="Comic Sans MS"/>
              </a:rPr>
              <a:t> </a:t>
            </a:r>
            <a:r>
              <a:rPr lang="en-US">
                <a:cs typeface="Comic Sans MS"/>
              </a:rPr>
              <a:t>arranged</a:t>
            </a:r>
            <a:r>
              <a:rPr lang="en-US" spc="425"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409">
                <a:cs typeface="Comic Sans MS"/>
              </a:rPr>
              <a:t> </a:t>
            </a:r>
            <a:r>
              <a:rPr lang="en-US">
                <a:cs typeface="Comic Sans MS"/>
              </a:rPr>
              <a:t>order</a:t>
            </a:r>
            <a:r>
              <a:rPr lang="en-US" spc="415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405">
                <a:cs typeface="Comic Sans MS"/>
              </a:rPr>
              <a:t> </a:t>
            </a:r>
            <a:r>
              <a:rPr lang="en-US" spc="-10">
                <a:cs typeface="Comic Sans MS"/>
              </a:rPr>
              <a:t>magnitude </a:t>
            </a:r>
            <a:r>
              <a:rPr lang="en-US">
                <a:cs typeface="Comic Sans MS"/>
              </a:rPr>
              <a:t>along</a:t>
            </a:r>
            <a:r>
              <a:rPr lang="en-US" spc="500">
                <a:cs typeface="Comic Sans MS"/>
              </a:rPr>
              <a:t> </a:t>
            </a:r>
            <a:r>
              <a:rPr lang="en-US">
                <a:cs typeface="Comic Sans MS"/>
              </a:rPr>
              <a:t>with</a:t>
            </a:r>
            <a:r>
              <a:rPr lang="en-US" spc="515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515">
                <a:cs typeface="Comic Sans MS"/>
              </a:rPr>
              <a:t> </a:t>
            </a:r>
            <a:r>
              <a:rPr lang="en-US">
                <a:cs typeface="Comic Sans MS"/>
              </a:rPr>
              <a:t>corresponding</a:t>
            </a:r>
            <a:r>
              <a:rPr lang="en-US" spc="500">
                <a:cs typeface="Comic Sans MS"/>
              </a:rPr>
              <a:t> </a:t>
            </a:r>
            <a:r>
              <a:rPr lang="en-US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pc="509">
                <a:solidFill>
                  <a:srgbClr val="00AE4F"/>
                </a:solidFill>
                <a:cs typeface="Comic Sans MS"/>
              </a:rPr>
              <a:t> </a:t>
            </a:r>
            <a:r>
              <a:rPr lang="en-US">
                <a:solidFill>
                  <a:srgbClr val="00AE4F"/>
                </a:solidFill>
                <a:cs typeface="Comic Sans MS"/>
              </a:rPr>
              <a:t>is</a:t>
            </a:r>
            <a:r>
              <a:rPr lang="en-US" spc="5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pc="-10">
                <a:solidFill>
                  <a:srgbClr val="00AE4F"/>
                </a:solidFill>
                <a:cs typeface="Comic Sans MS"/>
              </a:rPr>
              <a:t>called </a:t>
            </a:r>
            <a:r>
              <a:rPr lang="en-US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pc="-1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pc="-10">
                <a:solidFill>
                  <a:srgbClr val="00AE4F"/>
                </a:solidFill>
                <a:cs typeface="Comic Sans MS"/>
              </a:rPr>
              <a:t>distribution</a:t>
            </a:r>
            <a:r>
              <a:rPr lang="en-US" spc="-1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pc="-10">
                <a:solidFill>
                  <a:srgbClr val="00AE4F"/>
                </a:solidFill>
                <a:cs typeface="Comic Sans MS"/>
              </a:rPr>
              <a:t>(FD).</a:t>
            </a:r>
          </a:p>
          <a:p>
            <a:pPr marL="584200" marR="7620" indent="-571500" algn="just">
              <a:lnSpc>
                <a:spcPct val="996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FD</a:t>
            </a:r>
            <a:r>
              <a:rPr lang="en-US" spc="285">
                <a:cs typeface="Comic Sans MS"/>
              </a:rPr>
              <a:t> </a:t>
            </a:r>
            <a:r>
              <a:rPr lang="en-US">
                <a:cs typeface="Comic Sans MS"/>
              </a:rPr>
              <a:t>is</a:t>
            </a:r>
            <a:r>
              <a:rPr lang="en-US" spc="250">
                <a:cs typeface="Comic Sans MS"/>
              </a:rPr>
              <a:t> </a:t>
            </a:r>
            <a:r>
              <a:rPr lang="en-US" b="1">
                <a:cs typeface="Comic Sans MS"/>
              </a:rPr>
              <a:t>of</a:t>
            </a:r>
            <a:r>
              <a:rPr lang="en-US" b="1" spc="-135">
                <a:cs typeface="Comic Sans MS"/>
              </a:rPr>
              <a:t>  </a:t>
            </a:r>
            <a:r>
              <a:rPr lang="en-US" b="1">
                <a:cs typeface="Comic Sans MS"/>
              </a:rPr>
              <a:t>two</a:t>
            </a:r>
            <a:r>
              <a:rPr lang="en-US" b="1" spc="-125">
                <a:cs typeface="Comic Sans MS"/>
              </a:rPr>
              <a:t>  </a:t>
            </a:r>
            <a:r>
              <a:rPr lang="en-US" b="1">
                <a:cs typeface="Comic Sans MS"/>
              </a:rPr>
              <a:t>kinds</a:t>
            </a:r>
            <a:r>
              <a:rPr lang="en-US" b="1" spc="-140">
                <a:cs typeface="Comic Sans MS"/>
              </a:rPr>
              <a:t>  </a:t>
            </a:r>
            <a:r>
              <a:rPr lang="en-US" b="1">
                <a:cs typeface="Comic Sans MS"/>
              </a:rPr>
              <a:t>namely</a:t>
            </a:r>
            <a:r>
              <a:rPr lang="en-US" b="1" spc="-125">
                <a:cs typeface="Comic Sans MS"/>
              </a:rPr>
              <a:t> 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ungrouped</a:t>
            </a:r>
            <a:r>
              <a:rPr lang="en-US" b="1" spc="-135">
                <a:solidFill>
                  <a:srgbClr val="00AE4F"/>
                </a:solidFill>
                <a:cs typeface="Comic Sans MS"/>
              </a:rPr>
              <a:t>  </a:t>
            </a:r>
            <a:r>
              <a:rPr lang="en-US" b="1" spc="-20">
                <a:solidFill>
                  <a:srgbClr val="00AE4F"/>
                </a:solidFill>
                <a:cs typeface="Comic Sans MS"/>
              </a:rPr>
              <a:t>/and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grouped</a:t>
            </a:r>
            <a:r>
              <a:rPr lang="en-US" b="1" spc="-1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b="1" spc="-1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distribution</a:t>
            </a:r>
          </a:p>
          <a:p>
            <a:pPr marL="12700" marR="7620" algn="just">
              <a:lnSpc>
                <a:spcPct val="99600"/>
              </a:lnSpc>
              <a:spcBef>
                <a:spcPts val="750"/>
              </a:spcBef>
            </a:pPr>
            <a:r>
              <a:rPr lang="en-IN" b="1" spc="-10">
                <a:solidFill>
                  <a:srgbClr val="006EBE"/>
                </a:solidFill>
                <a:latin typeface="+mj-lt"/>
                <a:cs typeface="Comic Sans MS"/>
              </a:rPr>
              <a:t>A. Ungrouped (Discrete) Frequency Distribution</a:t>
            </a:r>
            <a:endParaRPr lang="en-US" b="1" spc="-10">
              <a:latin typeface="+mj-lt"/>
              <a:cs typeface="Comic Sans MS"/>
            </a:endParaRPr>
          </a:p>
          <a:p>
            <a:pPr marL="584200" marR="5715" indent="-571500" algn="just">
              <a:spcBef>
                <a:spcPts val="835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It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is a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tabular</a:t>
            </a:r>
            <a:r>
              <a:rPr lang="en-US" spc="690">
                <a:cs typeface="Comic Sans MS"/>
              </a:rPr>
              <a:t> </a:t>
            </a:r>
            <a:r>
              <a:rPr lang="en-US">
                <a:cs typeface="Comic Sans MS"/>
              </a:rPr>
              <a:t>arrangement of</a:t>
            </a:r>
            <a:r>
              <a:rPr lang="en-US" spc="690">
                <a:cs typeface="Comic Sans MS"/>
              </a:rPr>
              <a:t> </a:t>
            </a:r>
            <a:r>
              <a:rPr lang="en-US" spc="-10">
                <a:cs typeface="Comic Sans MS"/>
              </a:rPr>
              <a:t>numerical </a:t>
            </a:r>
            <a:r>
              <a:rPr lang="en-US">
                <a:cs typeface="Comic Sans MS"/>
              </a:rPr>
              <a:t>data</a:t>
            </a:r>
            <a:r>
              <a:rPr lang="en-US" spc="210"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210">
                <a:cs typeface="Comic Sans MS"/>
              </a:rPr>
              <a:t> </a:t>
            </a:r>
            <a:r>
              <a:rPr lang="en-US">
                <a:cs typeface="Comic Sans MS"/>
              </a:rPr>
              <a:t>order</a:t>
            </a:r>
            <a:r>
              <a:rPr lang="en-US" spc="215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210">
                <a:cs typeface="Comic Sans MS"/>
              </a:rPr>
              <a:t> </a:t>
            </a:r>
            <a:r>
              <a:rPr lang="en-US">
                <a:cs typeface="Comic Sans MS"/>
              </a:rPr>
              <a:t>magnitude</a:t>
            </a:r>
            <a:r>
              <a:rPr lang="en-US" spc="215">
                <a:cs typeface="Comic Sans MS"/>
              </a:rPr>
              <a:t> </a:t>
            </a:r>
            <a:r>
              <a:rPr lang="en-US">
                <a:cs typeface="Comic Sans MS"/>
              </a:rPr>
              <a:t>showing</a:t>
            </a:r>
            <a:r>
              <a:rPr lang="en-US" spc="210">
                <a:cs typeface="Comic Sans MS"/>
              </a:rPr>
              <a:t> </a:t>
            </a:r>
            <a:r>
              <a:rPr lang="en-US" spc="-25">
                <a:cs typeface="Comic Sans MS"/>
              </a:rPr>
              <a:t>the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distinct</a:t>
            </a:r>
            <a:r>
              <a:rPr lang="en-US" b="1" spc="335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values</a:t>
            </a:r>
            <a:r>
              <a:rPr lang="en-US" b="1" spc="330">
                <a:solidFill>
                  <a:srgbClr val="00AE4F"/>
                </a:solidFill>
                <a:cs typeface="Comic Sans MS"/>
              </a:rPr>
              <a:t>  </a:t>
            </a:r>
            <a:r>
              <a:rPr lang="en-US">
                <a:cs typeface="Comic Sans MS"/>
              </a:rPr>
              <a:t>with</a:t>
            </a:r>
            <a:r>
              <a:rPr lang="en-US" spc="190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195">
                <a:cs typeface="Comic Sans MS"/>
              </a:rPr>
              <a:t> </a:t>
            </a:r>
            <a:r>
              <a:rPr lang="en-US" spc="-10">
                <a:cs typeface="Comic Sans MS"/>
              </a:rPr>
              <a:t>corresponding frequencies.</a:t>
            </a:r>
          </a:p>
          <a:p>
            <a:pPr marL="584200" marR="5715" indent="-571500" algn="just">
              <a:spcBef>
                <a:spcPts val="835"/>
              </a:spcBef>
              <a:buFont typeface="Arial" panose="020B0604020202020204" pitchFamily="34" charset="0"/>
              <a:buChar char="•"/>
            </a:pPr>
            <a:endParaRPr lang="en-US" spc="-10">
              <a:cs typeface="Comic Sans MS"/>
            </a:endParaRPr>
          </a:p>
          <a:p>
            <a:pPr marL="355600" marR="680085" indent="-343535">
              <a:lnSpc>
                <a:spcPct val="100000"/>
              </a:lnSpc>
              <a:spcBef>
                <a:spcPts val="100"/>
              </a:spcBef>
              <a:tabLst>
                <a:tab pos="3787775" algn="l"/>
              </a:tabLst>
            </a:pPr>
            <a:r>
              <a:rPr lang="en-IN" b="0" spc="-10">
                <a:solidFill>
                  <a:srgbClr val="006EBE"/>
                </a:solidFill>
                <a:latin typeface="Comic Sans MS"/>
                <a:cs typeface="Comic Sans MS"/>
              </a:rPr>
              <a:t>Example: </a:t>
            </a:r>
            <a:r>
              <a:rPr lang="en-US">
                <a:cs typeface="Comic Sans MS"/>
              </a:rPr>
              <a:t>Suppose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following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are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test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score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16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students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-45">
                <a:cs typeface="Comic Sans MS"/>
              </a:rPr>
              <a:t> </a:t>
            </a:r>
            <a:r>
              <a:rPr lang="en-US" spc="-50">
                <a:cs typeface="Comic Sans MS"/>
              </a:rPr>
              <a:t>a </a:t>
            </a:r>
            <a:r>
              <a:rPr lang="en-US">
                <a:cs typeface="Comic Sans MS"/>
              </a:rPr>
              <a:t>class,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write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un</a:t>
            </a:r>
            <a:r>
              <a:rPr lang="en-US" spc="-10">
                <a:cs typeface="Comic Sans MS"/>
              </a:rPr>
              <a:t>grouped </a:t>
            </a:r>
            <a:r>
              <a:rPr lang="en-US">
                <a:cs typeface="Comic Sans MS"/>
              </a:rPr>
              <a:t>frequency</a:t>
            </a:r>
            <a:r>
              <a:rPr lang="en-US" spc="-140">
                <a:cs typeface="Comic Sans MS"/>
              </a:rPr>
              <a:t> </a:t>
            </a:r>
            <a:r>
              <a:rPr lang="en-US" spc="-10">
                <a:cs typeface="Comic Sans MS"/>
              </a:rPr>
              <a:t>distribution. </a:t>
            </a:r>
            <a:r>
              <a:rPr lang="en-US">
                <a:cs typeface="Comic Sans MS"/>
              </a:rPr>
              <a:t>“14,</a:t>
            </a:r>
            <a:r>
              <a:rPr lang="en-US" spc="-35">
                <a:cs typeface="Comic Sans MS"/>
              </a:rPr>
              <a:t> </a:t>
            </a:r>
            <a:r>
              <a:rPr lang="en-US">
                <a:cs typeface="Comic Sans MS"/>
              </a:rPr>
              <a:t>17,</a:t>
            </a:r>
            <a:r>
              <a:rPr lang="en-US" spc="-40">
                <a:cs typeface="Comic Sans MS"/>
              </a:rPr>
              <a:t> </a:t>
            </a:r>
            <a:r>
              <a:rPr lang="en-US">
                <a:cs typeface="Comic Sans MS"/>
              </a:rPr>
              <a:t>10,</a:t>
            </a:r>
            <a:r>
              <a:rPr lang="en-US" spc="-25">
                <a:cs typeface="Comic Sans MS"/>
              </a:rPr>
              <a:t> </a:t>
            </a:r>
            <a:r>
              <a:rPr lang="en-US">
                <a:cs typeface="Comic Sans MS"/>
              </a:rPr>
              <a:t>19,</a:t>
            </a:r>
            <a:r>
              <a:rPr lang="en-US" spc="-40">
                <a:cs typeface="Comic Sans MS"/>
              </a:rPr>
              <a:t> </a:t>
            </a:r>
            <a:r>
              <a:rPr lang="en-US">
                <a:cs typeface="Comic Sans MS"/>
              </a:rPr>
              <a:t>14,</a:t>
            </a:r>
            <a:r>
              <a:rPr lang="en-US" spc="-25">
                <a:cs typeface="Comic Sans MS"/>
              </a:rPr>
              <a:t> </a:t>
            </a:r>
            <a:r>
              <a:rPr lang="en-US">
                <a:cs typeface="Comic Sans MS"/>
              </a:rPr>
              <a:t>10,</a:t>
            </a:r>
            <a:r>
              <a:rPr lang="en-US" spc="-40">
                <a:cs typeface="Comic Sans MS"/>
              </a:rPr>
              <a:t> </a:t>
            </a:r>
            <a:r>
              <a:rPr lang="en-US">
                <a:cs typeface="Comic Sans MS"/>
              </a:rPr>
              <a:t>14,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8,</a:t>
            </a:r>
            <a:r>
              <a:rPr lang="en-US" spc="-5">
                <a:cs typeface="Comic Sans MS"/>
              </a:rPr>
              <a:t> </a:t>
            </a:r>
            <a:r>
              <a:rPr lang="en-US">
                <a:cs typeface="Comic Sans MS"/>
              </a:rPr>
              <a:t>10,</a:t>
            </a:r>
            <a:r>
              <a:rPr lang="en-US" spc="-30">
                <a:cs typeface="Comic Sans MS"/>
              </a:rPr>
              <a:t> </a:t>
            </a:r>
            <a:r>
              <a:rPr lang="en-US">
                <a:cs typeface="Comic Sans MS"/>
              </a:rPr>
              <a:t>17,</a:t>
            </a:r>
            <a:r>
              <a:rPr lang="en-US" spc="-20">
                <a:cs typeface="Comic Sans MS"/>
              </a:rPr>
              <a:t> </a:t>
            </a:r>
            <a:r>
              <a:rPr lang="en-US">
                <a:cs typeface="Comic Sans MS"/>
              </a:rPr>
              <a:t>19,</a:t>
            </a:r>
            <a:r>
              <a:rPr lang="en-US" spc="-30">
                <a:cs typeface="Comic Sans MS"/>
              </a:rPr>
              <a:t> </a:t>
            </a:r>
            <a:r>
              <a:rPr lang="en-US">
                <a:cs typeface="Comic Sans MS"/>
              </a:rPr>
              <a:t>8,</a:t>
            </a:r>
            <a:r>
              <a:rPr lang="en-US" spc="-20">
                <a:cs typeface="Comic Sans MS"/>
              </a:rPr>
              <a:t> </a:t>
            </a:r>
            <a:r>
              <a:rPr lang="en-US">
                <a:cs typeface="Comic Sans MS"/>
              </a:rPr>
              <a:t>10,</a:t>
            </a:r>
            <a:r>
              <a:rPr lang="en-US" spc="-20">
                <a:cs typeface="Comic Sans MS"/>
              </a:rPr>
              <a:t> </a:t>
            </a:r>
            <a:r>
              <a:rPr lang="en-US">
                <a:cs typeface="Comic Sans MS"/>
              </a:rPr>
              <a:t>14,</a:t>
            </a:r>
            <a:r>
              <a:rPr lang="en-US" spc="-30">
                <a:cs typeface="Comic Sans MS"/>
              </a:rPr>
              <a:t> </a:t>
            </a:r>
            <a:r>
              <a:rPr lang="en-US">
                <a:cs typeface="Comic Sans MS"/>
              </a:rPr>
              <a:t>17,</a:t>
            </a:r>
            <a:r>
              <a:rPr lang="en-US" spc="-130">
                <a:cs typeface="Comic Sans MS"/>
              </a:rPr>
              <a:t> </a:t>
            </a:r>
            <a:r>
              <a:rPr lang="en-US" spc="-25">
                <a:cs typeface="Comic Sans MS"/>
              </a:rPr>
              <a:t>14”</a:t>
            </a:r>
            <a:endParaRPr lang="en-US">
              <a:cs typeface="Comic Sans MS"/>
            </a:endParaRPr>
          </a:p>
          <a:p>
            <a:pPr marL="279400">
              <a:lnSpc>
                <a:spcPct val="100000"/>
              </a:lnSpc>
              <a:spcBef>
                <a:spcPts val="600"/>
              </a:spcBef>
            </a:pPr>
            <a:r>
              <a:rPr lang="en-US" b="1">
                <a:latin typeface="Comic Sans MS"/>
                <a:cs typeface="Comic Sans MS"/>
              </a:rPr>
              <a:t>Sol:</a:t>
            </a:r>
            <a:r>
              <a:rPr lang="en-US" b="1" spc="-70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the</a:t>
            </a:r>
            <a:r>
              <a:rPr lang="en-US" spc="-80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ungrouped</a:t>
            </a:r>
            <a:r>
              <a:rPr lang="en-US" spc="-75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frequency</a:t>
            </a:r>
            <a:r>
              <a:rPr lang="en-US" spc="-95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distribution: </a:t>
            </a:r>
            <a:r>
              <a:rPr lang="en-US" b="1">
                <a:latin typeface="Comic Sans MS"/>
                <a:cs typeface="Comic Sans MS"/>
              </a:rPr>
              <a:t>Array</a:t>
            </a:r>
            <a:r>
              <a:rPr lang="en-US">
                <a:latin typeface="Comic Sans MS"/>
                <a:cs typeface="Comic Sans MS"/>
              </a:rPr>
              <a:t>:</a:t>
            </a:r>
            <a:r>
              <a:rPr lang="en-US" spc="-50">
                <a:latin typeface="Comic Sans MS"/>
                <a:cs typeface="Comic Sans MS"/>
              </a:rPr>
              <a:t> </a:t>
            </a:r>
            <a:r>
              <a:rPr lang="en-US" spc="-20">
                <a:latin typeface="Comic Sans MS"/>
                <a:cs typeface="Comic Sans MS"/>
              </a:rPr>
              <a:t>8,8,10,10,10,10,14,14,14,14,14,</a:t>
            </a:r>
            <a:r>
              <a:rPr lang="en-US" spc="35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17,17,17,19,19.</a:t>
            </a:r>
          </a:p>
          <a:p>
            <a:pPr marL="279400">
              <a:spcBef>
                <a:spcPts val="600"/>
              </a:spcBef>
            </a:pPr>
            <a:r>
              <a:rPr lang="en-US">
                <a:latin typeface="Comic Sans MS"/>
                <a:cs typeface="Comic Sans MS"/>
              </a:rPr>
              <a:t>Then</a:t>
            </a:r>
            <a:r>
              <a:rPr lang="en-US" spc="-80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the</a:t>
            </a:r>
            <a:r>
              <a:rPr lang="en-US" spc="-85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ungrouped</a:t>
            </a:r>
            <a:r>
              <a:rPr lang="en-US" spc="-80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frequency</a:t>
            </a:r>
            <a:r>
              <a:rPr lang="en-US" spc="-85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distribution</a:t>
            </a:r>
            <a:r>
              <a:rPr lang="en-US" spc="-40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is</a:t>
            </a:r>
            <a:r>
              <a:rPr lang="en-US" spc="-75">
                <a:latin typeface="Comic Sans MS"/>
                <a:cs typeface="Comic Sans MS"/>
              </a:rPr>
              <a:t> </a:t>
            </a:r>
            <a:r>
              <a:rPr lang="en-US">
                <a:latin typeface="Comic Sans MS"/>
                <a:cs typeface="Comic Sans MS"/>
              </a:rPr>
              <a:t>then</a:t>
            </a:r>
            <a:r>
              <a:rPr lang="en-US" spc="20">
                <a:latin typeface="Comic Sans MS"/>
                <a:cs typeface="Comic Sans MS"/>
              </a:rPr>
              <a:t> </a:t>
            </a:r>
            <a:r>
              <a:rPr lang="en-US" spc="-10">
                <a:latin typeface="Comic Sans MS"/>
                <a:cs typeface="Comic Sans MS"/>
              </a:rPr>
              <a:t>grouped:-</a:t>
            </a:r>
          </a:p>
          <a:p>
            <a:pPr marL="279400">
              <a:spcBef>
                <a:spcPts val="600"/>
              </a:spcBef>
            </a:pPr>
            <a:endParaRPr lang="en-US">
              <a:latin typeface="Comic Sans MS"/>
              <a:cs typeface="Comic Sans MS"/>
            </a:endParaRPr>
          </a:p>
          <a:p>
            <a:pPr marL="279400">
              <a:lnSpc>
                <a:spcPct val="100000"/>
              </a:lnSpc>
              <a:spcBef>
                <a:spcPts val="600"/>
              </a:spcBef>
            </a:pPr>
            <a:endParaRPr lang="en-US" spc="-10">
              <a:latin typeface="Comic Sans MS"/>
              <a:cs typeface="Comic Sans MS"/>
            </a:endParaRPr>
          </a:p>
          <a:p>
            <a:pPr marL="279400">
              <a:lnSpc>
                <a:spcPct val="100000"/>
              </a:lnSpc>
              <a:spcBef>
                <a:spcPts val="600"/>
              </a:spcBef>
            </a:pPr>
            <a:endParaRPr lang="en-US">
              <a:latin typeface="Comic Sans MS"/>
              <a:cs typeface="Comic Sans MS"/>
            </a:endParaRPr>
          </a:p>
          <a:p>
            <a:pPr marL="12700">
              <a:lnSpc>
                <a:spcPts val="2875"/>
              </a:lnSpc>
              <a:spcBef>
                <a:spcPts val="100"/>
              </a:spcBef>
              <a:tabLst>
                <a:tab pos="356870" algn="l"/>
              </a:tabLst>
            </a:pPr>
            <a:r>
              <a:rPr lang="en-US">
                <a:latin typeface="Comic Sans MS"/>
                <a:cs typeface="Comic Sans MS"/>
              </a:rPr>
              <a:t>      </a:t>
            </a:r>
            <a:r>
              <a:rPr lang="en-US">
                <a:cs typeface="Comic Sans MS"/>
              </a:rPr>
              <a:t>The</a:t>
            </a:r>
            <a:r>
              <a:rPr lang="en-US" spc="-60">
                <a:cs typeface="Comic Sans MS"/>
              </a:rPr>
              <a:t> </a:t>
            </a:r>
            <a:r>
              <a:rPr lang="en-US" spc="-10">
                <a:cs typeface="Comic Sans MS"/>
              </a:rPr>
              <a:t>difference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between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highest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and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lowest</a:t>
            </a:r>
            <a:r>
              <a:rPr lang="en-US" spc="-80">
                <a:cs typeface="Comic Sans MS"/>
              </a:rPr>
              <a:t> </a:t>
            </a:r>
            <a:r>
              <a:rPr lang="en-US" spc="-10">
                <a:cs typeface="Comic Sans MS"/>
              </a:rPr>
              <a:t>value </a:t>
            </a:r>
            <a:r>
              <a:rPr lang="en-US">
                <a:cs typeface="Comic Sans MS"/>
              </a:rPr>
              <a:t>in</a:t>
            </a:r>
            <a:r>
              <a:rPr lang="en-US" spc="-45">
                <a:cs typeface="Comic Sans MS"/>
              </a:rPr>
              <a:t> </a:t>
            </a:r>
            <a:r>
              <a:rPr lang="en-US">
                <a:cs typeface="Comic Sans MS"/>
              </a:rPr>
              <a:t>a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given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set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observation</a:t>
            </a:r>
            <a:r>
              <a:rPr lang="en-US" spc="-80">
                <a:cs typeface="Comic Sans MS"/>
              </a:rPr>
              <a:t> </a:t>
            </a:r>
            <a:r>
              <a:rPr lang="en-US">
                <a:cs typeface="Comic Sans MS"/>
              </a:rPr>
              <a:t>is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called</a:t>
            </a:r>
            <a:r>
              <a:rPr lang="en-US" spc="-60">
                <a:cs typeface="Comic Sans MS"/>
              </a:rPr>
              <a:t> </a:t>
            </a:r>
            <a:r>
              <a:rPr lang="en-US" b="1">
                <a:cs typeface="Comic Sans MS"/>
              </a:rPr>
              <a:t>the</a:t>
            </a:r>
            <a:r>
              <a:rPr lang="en-US" b="1" spc="-80">
                <a:cs typeface="Comic Sans MS"/>
              </a:rPr>
              <a:t> </a:t>
            </a:r>
            <a:r>
              <a:rPr lang="en-US" b="1">
                <a:cs typeface="Comic Sans MS"/>
              </a:rPr>
              <a:t>range</a:t>
            </a:r>
            <a:r>
              <a:rPr lang="en-US" b="1" spc="-5">
                <a:cs typeface="Comic Sans MS"/>
              </a:rPr>
              <a:t> </a:t>
            </a:r>
            <a:r>
              <a:rPr lang="en-US" b="1" spc="-25">
                <a:cs typeface="Comic Sans MS"/>
              </a:rPr>
              <a:t>(R) </a:t>
            </a:r>
            <a:r>
              <a:rPr lang="en-US" b="1">
                <a:cs typeface="Comic Sans MS"/>
              </a:rPr>
              <a:t>R=</a:t>
            </a:r>
            <a:r>
              <a:rPr lang="en-US" b="1" spc="-30">
                <a:cs typeface="Comic Sans MS"/>
              </a:rPr>
              <a:t> </a:t>
            </a:r>
            <a:r>
              <a:rPr lang="en-US" b="1">
                <a:cs typeface="Comic Sans MS"/>
              </a:rPr>
              <a:t>L-</a:t>
            </a:r>
            <a:r>
              <a:rPr lang="en-US" b="1" spc="-10">
                <a:cs typeface="Comic Sans MS"/>
              </a:rPr>
              <a:t> </a:t>
            </a:r>
            <a:r>
              <a:rPr lang="en-US" b="1">
                <a:cs typeface="Comic Sans MS"/>
              </a:rPr>
              <a:t>S,</a:t>
            </a:r>
            <a:r>
              <a:rPr lang="en-US" b="1" spc="-20">
                <a:cs typeface="Comic Sans MS"/>
              </a:rPr>
              <a:t> </a:t>
            </a:r>
            <a:r>
              <a:rPr lang="en-US" b="1">
                <a:cs typeface="Comic Sans MS"/>
              </a:rPr>
              <a:t>R=</a:t>
            </a:r>
            <a:r>
              <a:rPr lang="en-US" b="1" spc="5">
                <a:cs typeface="Comic Sans MS"/>
              </a:rPr>
              <a:t> </a:t>
            </a:r>
            <a:r>
              <a:rPr lang="en-US" b="1" spc="-10">
                <a:cs typeface="Comic Sans MS"/>
              </a:rPr>
              <a:t>19-</a:t>
            </a:r>
            <a:r>
              <a:rPr lang="en-US" b="1">
                <a:cs typeface="Comic Sans MS"/>
              </a:rPr>
              <a:t>8</a:t>
            </a:r>
            <a:r>
              <a:rPr lang="en-US" b="1" spc="-40">
                <a:cs typeface="Comic Sans MS"/>
              </a:rPr>
              <a:t> </a:t>
            </a:r>
            <a:r>
              <a:rPr lang="en-US" b="1">
                <a:cs typeface="Comic Sans MS"/>
              </a:rPr>
              <a:t>=</a:t>
            </a:r>
            <a:r>
              <a:rPr lang="en-US" b="1" spc="-25">
                <a:cs typeface="Comic Sans MS"/>
              </a:rPr>
              <a:t> 11</a:t>
            </a:r>
            <a:endParaRPr lang="en-US">
              <a:cs typeface="Comic Sans M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B764C3-6AAF-4327-33CD-AD78B2724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81471"/>
              </p:ext>
            </p:extLst>
          </p:nvPr>
        </p:nvGraphicFramePr>
        <p:xfrm>
          <a:off x="1219196" y="4985591"/>
          <a:ext cx="7852230" cy="731520"/>
        </p:xfrm>
        <a:graphic>
          <a:graphicData uri="http://schemas.openxmlformats.org/drawingml/2006/table">
            <a:tbl>
              <a:tblPr firstRow="1" bandRow="1"/>
              <a:tblGrid>
                <a:gridCol w="1308705">
                  <a:extLst>
                    <a:ext uri="{9D8B030D-6E8A-4147-A177-3AD203B41FA5}">
                      <a16:colId xmlns:a16="http://schemas.microsoft.com/office/drawing/2014/main" val="2656462392"/>
                    </a:ext>
                  </a:extLst>
                </a:gridCol>
                <a:gridCol w="1308705">
                  <a:extLst>
                    <a:ext uri="{9D8B030D-6E8A-4147-A177-3AD203B41FA5}">
                      <a16:colId xmlns:a16="http://schemas.microsoft.com/office/drawing/2014/main" val="1968179017"/>
                    </a:ext>
                  </a:extLst>
                </a:gridCol>
                <a:gridCol w="1308705">
                  <a:extLst>
                    <a:ext uri="{9D8B030D-6E8A-4147-A177-3AD203B41FA5}">
                      <a16:colId xmlns:a16="http://schemas.microsoft.com/office/drawing/2014/main" val="607386750"/>
                    </a:ext>
                  </a:extLst>
                </a:gridCol>
                <a:gridCol w="1308705">
                  <a:extLst>
                    <a:ext uri="{9D8B030D-6E8A-4147-A177-3AD203B41FA5}">
                      <a16:colId xmlns:a16="http://schemas.microsoft.com/office/drawing/2014/main" val="3868151996"/>
                    </a:ext>
                  </a:extLst>
                </a:gridCol>
                <a:gridCol w="1308705">
                  <a:extLst>
                    <a:ext uri="{9D8B030D-6E8A-4147-A177-3AD203B41FA5}">
                      <a16:colId xmlns:a16="http://schemas.microsoft.com/office/drawing/2014/main" val="2941114173"/>
                    </a:ext>
                  </a:extLst>
                </a:gridCol>
                <a:gridCol w="1308705">
                  <a:extLst>
                    <a:ext uri="{9D8B030D-6E8A-4147-A177-3AD203B41FA5}">
                      <a16:colId xmlns:a16="http://schemas.microsoft.com/office/drawing/2014/main" val="499435405"/>
                    </a:ext>
                  </a:extLst>
                </a:gridCol>
              </a:tblGrid>
              <a:tr h="342707">
                <a:tc>
                  <a:txBody>
                    <a:bodyPr/>
                    <a:lstStyle/>
                    <a:p>
                      <a:r>
                        <a:rPr lang="en-IN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109623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r>
                        <a:rPr lang="en-IN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5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82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9A3E3-5FDE-8382-0957-B855DFC7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DA7A2B-39D8-7FA6-D51D-F5ED3847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52" y="157723"/>
            <a:ext cx="7609114" cy="549478"/>
          </a:xfrm>
        </p:spPr>
        <p:txBody>
          <a:bodyPr/>
          <a:lstStyle/>
          <a:p>
            <a:pPr algn="ctr"/>
            <a:r>
              <a:rPr lang="en-IN" sz="2000" b="0" u="sng">
                <a:solidFill>
                  <a:srgbClr val="006EBE"/>
                </a:solidFill>
              </a:rPr>
              <a:t>B.</a:t>
            </a:r>
            <a:r>
              <a:rPr lang="en-US" sz="2000" b="0" u="sng">
                <a:solidFill>
                  <a:srgbClr val="006EBE"/>
                </a:solidFill>
              </a:rPr>
              <a:t>Grouped (continuous) Frequency Distribution (GFD)</a:t>
            </a:r>
            <a:endParaRPr lang="en-IN" sz="2000" b="0" u="sng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0098A-3690-147C-276C-AC1BDF2C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DB4B9-E814-9562-D09E-3019AC233FDF}"/>
              </a:ext>
            </a:extLst>
          </p:cNvPr>
          <p:cNvSpPr txBox="1"/>
          <p:nvPr/>
        </p:nvSpPr>
        <p:spPr>
          <a:xfrm>
            <a:off x="658852" y="707201"/>
            <a:ext cx="10874295" cy="417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>
              <a:lnSpc>
                <a:spcPct val="901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355600" algn="l"/>
                <a:tab pos="1228725" algn="l"/>
              </a:tabLst>
            </a:pPr>
            <a:r>
              <a:rPr lang="en-US" sz="1800">
                <a:cs typeface="Comic Sans MS"/>
              </a:rPr>
              <a:t>It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is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a</a:t>
            </a:r>
            <a:r>
              <a:rPr lang="en-US" sz="1800" spc="-35">
                <a:cs typeface="Comic Sans MS"/>
              </a:rPr>
              <a:t> </a:t>
            </a:r>
            <a:r>
              <a:rPr lang="en-US" sz="1800">
                <a:cs typeface="Comic Sans MS"/>
              </a:rPr>
              <a:t>tabular</a:t>
            </a:r>
            <a:r>
              <a:rPr lang="en-US" sz="1800" spc="-80">
                <a:cs typeface="Comic Sans MS"/>
              </a:rPr>
              <a:t> </a:t>
            </a:r>
            <a:r>
              <a:rPr lang="en-US" sz="1800">
                <a:cs typeface="Comic Sans MS"/>
              </a:rPr>
              <a:t>arrangement</a:t>
            </a:r>
            <a:r>
              <a:rPr lang="en-US" sz="1800" spc="-9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-40">
                <a:cs typeface="Comic Sans MS"/>
              </a:rPr>
              <a:t> </a:t>
            </a:r>
            <a:r>
              <a:rPr lang="en-US" sz="1800">
                <a:cs typeface="Comic Sans MS"/>
              </a:rPr>
              <a:t>data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in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order</a:t>
            </a:r>
            <a:r>
              <a:rPr lang="en-US" sz="1800" spc="-50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of </a:t>
            </a:r>
            <a:r>
              <a:rPr lang="en-US" sz="1800">
                <a:cs typeface="Comic Sans MS"/>
              </a:rPr>
              <a:t>magnitude</a:t>
            </a:r>
            <a:r>
              <a:rPr lang="en-US" sz="1800" spc="-80">
                <a:cs typeface="Comic Sans MS"/>
              </a:rPr>
              <a:t> </a:t>
            </a:r>
            <a:r>
              <a:rPr lang="en-US" sz="1800">
                <a:cs typeface="Comic Sans MS"/>
              </a:rPr>
              <a:t>by</a:t>
            </a:r>
            <a:r>
              <a:rPr lang="en-US" sz="1800" spc="-20">
                <a:cs typeface="Comic Sans MS"/>
              </a:rPr>
              <a:t> </a:t>
            </a:r>
            <a:r>
              <a:rPr lang="en-US" sz="1800">
                <a:solidFill>
                  <a:srgbClr val="00AE4F"/>
                </a:solidFill>
                <a:cs typeface="Comic Sans MS"/>
              </a:rPr>
              <a:t>classes</a:t>
            </a:r>
            <a:r>
              <a:rPr lang="en-US" sz="1800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1800">
                <a:solidFill>
                  <a:srgbClr val="00AE4F"/>
                </a:solidFill>
                <a:cs typeface="Comic Sans MS"/>
              </a:rPr>
              <a:t>together</a:t>
            </a:r>
            <a:r>
              <a:rPr lang="en-US" sz="1800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1800">
                <a:solidFill>
                  <a:srgbClr val="00AE4F"/>
                </a:solidFill>
                <a:cs typeface="Comic Sans MS"/>
              </a:rPr>
              <a:t>with</a:t>
            </a:r>
            <a:r>
              <a:rPr lang="en-US" sz="1800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1800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1800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1800" spc="-10">
                <a:solidFill>
                  <a:srgbClr val="00AE4F"/>
                </a:solidFill>
                <a:cs typeface="Comic Sans MS"/>
              </a:rPr>
              <a:t>corresponding class</a:t>
            </a:r>
            <a:r>
              <a:rPr lang="en-US" sz="1800">
                <a:solidFill>
                  <a:srgbClr val="00AE4F"/>
                </a:solidFill>
                <a:cs typeface="Comic Sans MS"/>
              </a:rPr>
              <a:t>	</a:t>
            </a:r>
            <a:r>
              <a:rPr lang="en-US" sz="1800" spc="-10">
                <a:solidFill>
                  <a:srgbClr val="00AE4F"/>
                </a:solidFill>
                <a:cs typeface="Comic Sans MS"/>
              </a:rPr>
              <a:t>frequencies.</a:t>
            </a:r>
            <a:endParaRPr lang="en-US" sz="1800">
              <a:cs typeface="Comic Sans MS"/>
            </a:endParaRPr>
          </a:p>
          <a:p>
            <a:pPr marL="355600" marR="487045" indent="-343535">
              <a:lnSpc>
                <a:spcPts val="26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 err="1">
                <a:cs typeface="Comic Sans MS"/>
              </a:rPr>
              <a:t>Inorder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to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estimate</a:t>
            </a:r>
            <a:r>
              <a:rPr lang="en-US" sz="1800" spc="-90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number</a:t>
            </a:r>
            <a:r>
              <a:rPr lang="en-US" sz="1800" spc="-8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classes,</a:t>
            </a:r>
            <a:r>
              <a:rPr lang="en-US" sz="1800" spc="-85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-5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ff </a:t>
            </a:r>
            <a:r>
              <a:rPr lang="en-US" sz="1800">
                <a:cs typeface="Comic Sans MS"/>
              </a:rPr>
              <a:t>formula</a:t>
            </a:r>
            <a:r>
              <a:rPr lang="en-US" sz="1800" spc="-65">
                <a:cs typeface="Comic Sans MS"/>
              </a:rPr>
              <a:t> </a:t>
            </a:r>
            <a:r>
              <a:rPr lang="en-US" sz="1800">
                <a:cs typeface="Comic Sans MS"/>
              </a:rPr>
              <a:t>is</a:t>
            </a:r>
            <a:r>
              <a:rPr lang="en-US" sz="1800" spc="-5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used:</a:t>
            </a:r>
            <a:endParaRPr lang="en-US" sz="1800">
              <a:cs typeface="Comic Sans MS"/>
            </a:endParaRPr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r>
              <a:rPr lang="en-US" sz="1800">
                <a:cs typeface="Comic Sans MS"/>
              </a:rPr>
              <a:t>Number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1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classes=1+3.322(log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N)</a:t>
            </a:r>
            <a:r>
              <a:rPr lang="en-US" sz="1800" spc="-25">
                <a:cs typeface="Comic Sans MS"/>
              </a:rPr>
              <a:t> </a:t>
            </a:r>
            <a:r>
              <a:rPr lang="en-US" sz="1800">
                <a:cs typeface="Comic Sans MS"/>
              </a:rPr>
              <a:t>where</a:t>
            </a:r>
            <a:r>
              <a:rPr lang="en-US" sz="1800" spc="-95">
                <a:cs typeface="Comic Sans MS"/>
              </a:rPr>
              <a:t> </a:t>
            </a:r>
            <a:r>
              <a:rPr lang="en-US" sz="1800">
                <a:cs typeface="Comic Sans MS"/>
              </a:rPr>
              <a:t>N is</a:t>
            </a:r>
            <a:r>
              <a:rPr lang="en-US" sz="1800" spc="-25">
                <a:cs typeface="Comic Sans MS"/>
              </a:rPr>
              <a:t> the </a:t>
            </a:r>
            <a:r>
              <a:rPr lang="en-US" sz="1800">
                <a:cs typeface="Comic Sans MS"/>
              </a:rPr>
              <a:t>Number</a:t>
            </a:r>
            <a:r>
              <a:rPr lang="en-US" sz="1800" spc="-7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-2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observation.</a:t>
            </a:r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r>
              <a:rPr lang="en-US"/>
              <a:t>The Class size  =       </a:t>
            </a:r>
            <a:r>
              <a:rPr lang="en-IN"/>
              <a:t>Range                 (Round up)</a:t>
            </a:r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r>
              <a:rPr lang="en-IN"/>
              <a:t>  </a:t>
            </a:r>
            <a:r>
              <a:rPr lang="en-US"/>
              <a:t>(class width)       </a:t>
            </a:r>
            <a:r>
              <a:rPr lang="en-IN"/>
              <a:t>1+3.322(log N)</a:t>
            </a:r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endParaRPr lang="en-IN"/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r>
              <a:rPr lang="en-IN" b="1">
                <a:latin typeface="+mj-lt"/>
              </a:rPr>
              <a:t>Example: </a:t>
            </a:r>
            <a:r>
              <a:rPr lang="en-US" sz="1800" spc="-10">
                <a:cs typeface="Comic Sans MS"/>
              </a:rPr>
              <a:t>Grouped/Continuous</a:t>
            </a:r>
            <a:r>
              <a:rPr lang="en-US" sz="1800" spc="-200">
                <a:cs typeface="Comic Sans MS"/>
              </a:rPr>
              <a:t> </a:t>
            </a:r>
            <a:r>
              <a:rPr lang="en-US" sz="1800">
                <a:cs typeface="Comic Sans MS"/>
              </a:rPr>
              <a:t>frequency</a:t>
            </a:r>
            <a:r>
              <a:rPr lang="en-US" sz="1800" spc="-18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distribution </a:t>
            </a:r>
            <a:r>
              <a:rPr lang="en-US" sz="1800">
                <a:cs typeface="Comic Sans MS"/>
              </a:rPr>
              <a:t>where</a:t>
            </a:r>
            <a:r>
              <a:rPr lang="en-US" sz="1800" spc="-100">
                <a:cs typeface="Comic Sans MS"/>
              </a:rPr>
              <a:t> </a:t>
            </a:r>
            <a:r>
              <a:rPr lang="en-US" sz="1800">
                <a:cs typeface="Comic Sans MS"/>
              </a:rPr>
              <a:t>several</a:t>
            </a:r>
            <a:r>
              <a:rPr lang="en-US" sz="1800" spc="-105">
                <a:cs typeface="Comic Sans MS"/>
              </a:rPr>
              <a:t> </a:t>
            </a:r>
            <a:r>
              <a:rPr lang="en-US" sz="1800">
                <a:cs typeface="Comic Sans MS"/>
              </a:rPr>
              <a:t>numbers</a:t>
            </a:r>
            <a:r>
              <a:rPr lang="en-US" sz="1800" spc="-95">
                <a:cs typeface="Comic Sans MS"/>
              </a:rPr>
              <a:t> </a:t>
            </a:r>
            <a:r>
              <a:rPr lang="en-US" sz="1800">
                <a:cs typeface="Comic Sans MS"/>
              </a:rPr>
              <a:t>are</a:t>
            </a:r>
            <a:r>
              <a:rPr lang="en-US" sz="1800" spc="-70">
                <a:cs typeface="Comic Sans MS"/>
              </a:rPr>
              <a:t> </a:t>
            </a:r>
            <a:r>
              <a:rPr lang="en-US" sz="1800">
                <a:cs typeface="Comic Sans MS"/>
              </a:rPr>
              <a:t>grouped</a:t>
            </a:r>
            <a:r>
              <a:rPr lang="en-US" sz="1800" spc="-110">
                <a:cs typeface="Comic Sans MS"/>
              </a:rPr>
              <a:t> </a:t>
            </a:r>
            <a:r>
              <a:rPr lang="en-US" sz="1800">
                <a:cs typeface="Comic Sans MS"/>
              </a:rPr>
              <a:t>into</a:t>
            </a:r>
            <a:r>
              <a:rPr lang="en-US" sz="1800" spc="-90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one </a:t>
            </a:r>
            <a:r>
              <a:rPr lang="en-US" sz="1800" spc="-10">
                <a:cs typeface="Comic Sans MS"/>
              </a:rPr>
              <a:t>class.</a:t>
            </a:r>
            <a:endParaRPr lang="en-US" sz="1800">
              <a:cs typeface="Comic Sans MS"/>
            </a:endParaRPr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endParaRPr lang="en-US"/>
          </a:p>
          <a:p>
            <a:pPr marL="355600" marR="633095" indent="22860">
              <a:lnSpc>
                <a:spcPts val="2590"/>
              </a:lnSpc>
              <a:spcBef>
                <a:spcPts val="615"/>
              </a:spcBef>
            </a:pPr>
            <a:endParaRPr lang="en-US" sz="1800">
              <a:cs typeface="Comic Sans M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6EAB7-01DE-442C-EF6C-D928BEC69D93}"/>
              </a:ext>
            </a:extLst>
          </p:cNvPr>
          <p:cNvCxnSpPr/>
          <p:nvPr/>
        </p:nvCxnSpPr>
        <p:spPr>
          <a:xfrm>
            <a:off x="3026229" y="2471057"/>
            <a:ext cx="14371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F5E626-BCE5-9DFA-264C-A6A01AB8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2629"/>
              </p:ext>
            </p:extLst>
          </p:nvPr>
        </p:nvGraphicFramePr>
        <p:xfrm>
          <a:off x="3113313" y="3984909"/>
          <a:ext cx="3320144" cy="1653888"/>
        </p:xfrm>
        <a:graphic>
          <a:graphicData uri="http://schemas.openxmlformats.org/drawingml/2006/table">
            <a:tbl>
              <a:tblPr firstRow="1" bandRow="1"/>
              <a:tblGrid>
                <a:gridCol w="1660072">
                  <a:extLst>
                    <a:ext uri="{9D8B030D-6E8A-4147-A177-3AD203B41FA5}">
                      <a16:colId xmlns:a16="http://schemas.microsoft.com/office/drawing/2014/main" val="3100860983"/>
                    </a:ext>
                  </a:extLst>
                </a:gridCol>
                <a:gridCol w="1660072">
                  <a:extLst>
                    <a:ext uri="{9D8B030D-6E8A-4147-A177-3AD203B41FA5}">
                      <a16:colId xmlns:a16="http://schemas.microsoft.com/office/drawing/2014/main" val="2921457570"/>
                    </a:ext>
                  </a:extLst>
                </a:gridCol>
              </a:tblGrid>
              <a:tr h="413472">
                <a:tc>
                  <a:txBody>
                    <a:bodyPr/>
                    <a:lstStyle/>
                    <a:p>
                      <a:r>
                        <a:rPr lang="en-IN"/>
                        <a:t>Students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15764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r>
                        <a:rPr lang="en-IN"/>
                        <a:t>18-25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590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r>
                        <a:rPr lang="en-IN"/>
                        <a:t>26-32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873429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r>
                        <a:rPr lang="en-IN"/>
                        <a:t>33-39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7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86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4A02-B70B-F8F5-606D-20C15954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68FA26-0F76-07EF-D7FE-5413E904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52" y="417499"/>
            <a:ext cx="7609114" cy="549478"/>
          </a:xfrm>
        </p:spPr>
        <p:txBody>
          <a:bodyPr/>
          <a:lstStyle/>
          <a:p>
            <a:pPr algn="ctr"/>
            <a:r>
              <a:rPr lang="en-US" sz="2400" u="sng">
                <a:solidFill>
                  <a:srgbClr val="006EBE"/>
                </a:solidFill>
                <a:cs typeface="Comic Sans MS"/>
              </a:rPr>
              <a:t>Components</a:t>
            </a:r>
            <a:r>
              <a:rPr lang="en-US" sz="2400" u="sng" spc="-16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400" u="sng">
                <a:solidFill>
                  <a:srgbClr val="006EBE"/>
                </a:solidFill>
                <a:cs typeface="Comic Sans MS"/>
              </a:rPr>
              <a:t>of</a:t>
            </a:r>
            <a:r>
              <a:rPr lang="en-US" sz="2400" u="sng" spc="-114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400" u="sng">
                <a:solidFill>
                  <a:srgbClr val="006EBE"/>
                </a:solidFill>
                <a:cs typeface="Comic Sans MS"/>
              </a:rPr>
              <a:t>grouped</a:t>
            </a:r>
            <a:r>
              <a:rPr lang="en-US" sz="2400" u="sng" spc="-14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400" u="sng">
                <a:solidFill>
                  <a:srgbClr val="006EBE"/>
                </a:solidFill>
                <a:cs typeface="Comic Sans MS"/>
              </a:rPr>
              <a:t>frequency</a:t>
            </a:r>
            <a:r>
              <a:rPr lang="en-US" sz="2400" u="sng" spc="-19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400" u="sng" spc="-10">
                <a:solidFill>
                  <a:srgbClr val="006EBE"/>
                </a:solidFill>
                <a:cs typeface="Comic Sans MS"/>
              </a:rPr>
              <a:t>distribution</a:t>
            </a:r>
            <a:endParaRPr lang="en-IN" sz="2400" b="0" u="sng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D6458A-05B2-34E1-7CB4-D3EADA97E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3E0EC-7E04-6E63-8FB7-EAC64E98B82A}"/>
              </a:ext>
            </a:extLst>
          </p:cNvPr>
          <p:cNvSpPr txBox="1"/>
          <p:nvPr/>
        </p:nvSpPr>
        <p:spPr>
          <a:xfrm>
            <a:off x="658852" y="1055273"/>
            <a:ext cx="10956204" cy="474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2430" indent="-379730">
              <a:lnSpc>
                <a:spcPct val="150000"/>
              </a:lnSpc>
              <a:spcBef>
                <a:spcPts val="305"/>
              </a:spcBef>
              <a:buSzPct val="97500"/>
              <a:buAutoNum type="arabicPeriod"/>
              <a:tabLst>
                <a:tab pos="392430" algn="l"/>
              </a:tabLst>
            </a:pPr>
            <a:r>
              <a:rPr lang="en-US" sz="2000" b="1" spc="-10">
                <a:cs typeface="Comic Sans MS"/>
              </a:rPr>
              <a:t>Lower Limit:  </a:t>
            </a:r>
            <a:r>
              <a:rPr lang="en-US" sz="2000" spc="-10">
                <a:cs typeface="Comic Sans MS"/>
              </a:rPr>
              <a:t>is the smallest number that can actually belong to the respective classes.</a:t>
            </a:r>
          </a:p>
          <a:p>
            <a:pPr marL="392430" indent="-379730">
              <a:lnSpc>
                <a:spcPct val="150000"/>
              </a:lnSpc>
              <a:spcBef>
                <a:spcPts val="305"/>
              </a:spcBef>
              <a:buSzPct val="97500"/>
              <a:buFontTx/>
              <a:buAutoNum type="arabicPeriod"/>
              <a:tabLst>
                <a:tab pos="392430" algn="l"/>
              </a:tabLst>
            </a:pPr>
            <a:r>
              <a:rPr lang="en-US" sz="2000" b="1" spc="-10">
                <a:cs typeface="Comic Sans MS"/>
              </a:rPr>
              <a:t>Upper Class Limit</a:t>
            </a:r>
            <a:r>
              <a:rPr lang="en-US" sz="2000" spc="-10">
                <a:cs typeface="Comic Sans MS"/>
              </a:rPr>
              <a:t>: is the largest number that can actually belong to the respective classes.</a:t>
            </a:r>
          </a:p>
          <a:p>
            <a:pPr marL="392430" indent="-379730">
              <a:lnSpc>
                <a:spcPct val="150000"/>
              </a:lnSpc>
              <a:spcBef>
                <a:spcPts val="305"/>
              </a:spcBef>
              <a:buSzPct val="97500"/>
              <a:buFontTx/>
              <a:buAutoNum type="arabicPeriod"/>
              <a:tabLst>
                <a:tab pos="392430" algn="l"/>
              </a:tabLst>
            </a:pPr>
            <a:r>
              <a:rPr lang="en-US" sz="2000" b="1" spc="-10">
                <a:cs typeface="Comic Sans MS"/>
              </a:rPr>
              <a:t>Class Boundaries: </a:t>
            </a:r>
            <a:r>
              <a:rPr lang="en-US" sz="2000" spc="-10"/>
              <a:t>are numbers used to </a:t>
            </a:r>
            <a:r>
              <a:rPr lang="en-US" sz="2000" spc="-10" err="1"/>
              <a:t>to</a:t>
            </a:r>
            <a:r>
              <a:rPr lang="en-US" sz="2000" spc="-10"/>
              <a:t> separate adjoining classes which  should   </a:t>
            </a:r>
            <a:r>
              <a:rPr lang="en-US" sz="2000" spc="-10">
                <a:solidFill>
                  <a:srgbClr val="00B050"/>
                </a:solidFill>
              </a:rPr>
              <a:t>not  coincide   with   the   actual observations.</a:t>
            </a:r>
          </a:p>
          <a:p>
            <a:pPr marL="392430" indent="-379730">
              <a:lnSpc>
                <a:spcPct val="150000"/>
              </a:lnSpc>
              <a:spcBef>
                <a:spcPts val="305"/>
              </a:spcBef>
              <a:buSzPct val="97500"/>
              <a:buFontTx/>
              <a:buAutoNum type="arabicPeriod"/>
              <a:tabLst>
                <a:tab pos="392430" algn="l"/>
              </a:tabLst>
            </a:pPr>
            <a:r>
              <a:rPr lang="en-US" sz="2000" b="1" spc="-10"/>
              <a:t>Class Mark: </a:t>
            </a:r>
            <a:r>
              <a:rPr lang="en-US" sz="2000" spc="-10"/>
              <a:t>is the midpoint of the class</a:t>
            </a:r>
          </a:p>
          <a:p>
            <a:pPr marL="392430" indent="-379730">
              <a:lnSpc>
                <a:spcPct val="150000"/>
              </a:lnSpc>
              <a:spcBef>
                <a:spcPts val="305"/>
              </a:spcBef>
              <a:buSzPct val="97500"/>
              <a:buFontTx/>
              <a:buAutoNum type="arabicPeriod"/>
              <a:tabLst>
                <a:tab pos="392430" algn="l"/>
              </a:tabLst>
            </a:pPr>
            <a:r>
              <a:rPr lang="en-US" sz="2000" b="1" spc="-10"/>
              <a:t>Class Width/Class Intervals: </a:t>
            </a:r>
            <a:r>
              <a:rPr lang="en-US" sz="2000" spc="-10"/>
              <a:t>is the difference between two </a:t>
            </a:r>
            <a:r>
              <a:rPr lang="en-US" sz="2000">
                <a:cs typeface="Comic Sans MS"/>
              </a:rPr>
              <a:t>consecutive</a:t>
            </a:r>
            <a:r>
              <a:rPr lang="en-US" sz="2000" spc="20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lower-</a:t>
            </a:r>
            <a:r>
              <a:rPr lang="en-US" sz="2000">
                <a:cs typeface="Comic Sans MS"/>
              </a:rPr>
              <a:t>class</a:t>
            </a:r>
            <a:r>
              <a:rPr lang="en-US" sz="2000" spc="30">
                <a:cs typeface="Comic Sans MS"/>
              </a:rPr>
              <a:t>  </a:t>
            </a:r>
            <a:r>
              <a:rPr lang="en-US" sz="2000">
                <a:cs typeface="Comic Sans MS"/>
              </a:rPr>
              <a:t>limits</a:t>
            </a:r>
            <a:r>
              <a:rPr lang="en-US" sz="2000" spc="35">
                <a:cs typeface="Comic Sans MS"/>
              </a:rPr>
              <a:t>  </a:t>
            </a:r>
            <a:r>
              <a:rPr lang="en-US" sz="2000">
                <a:cs typeface="Comic Sans MS"/>
              </a:rPr>
              <a:t>or</a:t>
            </a:r>
            <a:r>
              <a:rPr lang="en-US" sz="2000" spc="3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30">
                <a:cs typeface="Comic Sans MS"/>
              </a:rPr>
              <a:t>  </a:t>
            </a:r>
            <a:r>
              <a:rPr lang="en-US" sz="2000">
                <a:cs typeface="Comic Sans MS"/>
              </a:rPr>
              <a:t>two</a:t>
            </a:r>
            <a:r>
              <a:rPr lang="en-US" sz="2000" spc="25">
                <a:cs typeface="Comic Sans MS"/>
              </a:rPr>
              <a:t>  </a:t>
            </a:r>
            <a:r>
              <a:rPr lang="en-US" sz="2000">
                <a:cs typeface="Comic Sans MS"/>
              </a:rPr>
              <a:t>consecutive</a:t>
            </a:r>
            <a:r>
              <a:rPr lang="en-US" sz="2000" spc="45">
                <a:cs typeface="Comic Sans MS"/>
              </a:rPr>
              <a:t>  </a:t>
            </a:r>
            <a:r>
              <a:rPr lang="en-US" sz="2000">
                <a:cs typeface="Comic Sans MS"/>
              </a:rPr>
              <a:t>upper-class</a:t>
            </a:r>
            <a:r>
              <a:rPr lang="en-US" sz="2000" spc="-10">
                <a:cs typeface="Comic Sans MS"/>
              </a:rPr>
              <a:t> </a:t>
            </a:r>
            <a:r>
              <a:rPr lang="en-US" sz="2000">
                <a:cs typeface="Comic Sans MS"/>
              </a:rPr>
              <a:t>limits.</a:t>
            </a:r>
            <a:r>
              <a:rPr lang="en-US" sz="2000" spc="-85">
                <a:cs typeface="Comic Sans MS"/>
              </a:rPr>
              <a:t> (OR) </a:t>
            </a:r>
            <a:r>
              <a:rPr lang="en-US" sz="2000">
                <a:cs typeface="Comic Sans MS"/>
              </a:rPr>
              <a:t>can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by</a:t>
            </a:r>
            <a:r>
              <a:rPr lang="en-US" sz="2000" spc="285">
                <a:cs typeface="Comic Sans MS"/>
              </a:rPr>
              <a:t> </a:t>
            </a:r>
            <a:r>
              <a:rPr lang="en-US" sz="2000">
                <a:cs typeface="Comic Sans MS"/>
              </a:rPr>
              <a:t>taking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305">
                <a:cs typeface="Comic Sans MS"/>
              </a:rPr>
              <a:t> </a:t>
            </a:r>
            <a:r>
              <a:rPr lang="en-US" sz="2000">
                <a:cs typeface="Comic Sans MS"/>
              </a:rPr>
              <a:t>difference</a:t>
            </a:r>
            <a:r>
              <a:rPr lang="en-US" sz="2000" spc="31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30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two </a:t>
            </a:r>
            <a:r>
              <a:rPr lang="en-US" sz="2000">
                <a:cs typeface="Comic Sans MS"/>
              </a:rPr>
              <a:t>adjoining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300">
                <a:cs typeface="Comic Sans MS"/>
              </a:rPr>
              <a:t> </a:t>
            </a:r>
            <a:r>
              <a:rPr lang="en-US" sz="2000">
                <a:cs typeface="Comic Sans MS"/>
              </a:rPr>
              <a:t>marks</a:t>
            </a:r>
            <a:r>
              <a:rPr lang="en-US" sz="2000" spc="290">
                <a:cs typeface="Comic Sans MS"/>
              </a:rPr>
              <a:t> </a:t>
            </a:r>
            <a:r>
              <a:rPr lang="en-US" sz="2000">
                <a:cs typeface="Comic Sans MS"/>
              </a:rPr>
              <a:t>or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two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adjoining</a:t>
            </a:r>
            <a:r>
              <a:rPr lang="en-US" sz="2000" spc="295">
                <a:cs typeface="Comic Sans MS"/>
              </a:rPr>
              <a:t> </a:t>
            </a:r>
            <a:r>
              <a:rPr lang="en-US" sz="2000">
                <a:cs typeface="Comic Sans MS"/>
              </a:rPr>
              <a:t>lower-</a:t>
            </a:r>
            <a:r>
              <a:rPr lang="en-US" sz="2000" spc="-10">
                <a:cs typeface="Comic Sans MS"/>
              </a:rPr>
              <a:t>class boundaries.</a:t>
            </a: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US" sz="2000" spc="-10"/>
              <a:t>      </a:t>
            </a:r>
            <a:r>
              <a:rPr lang="en-US" sz="2000"/>
              <a:t>Class width = Range/Number of class desired.</a:t>
            </a:r>
          </a:p>
          <a:p>
            <a:pPr marL="927100" marR="161925" indent="-457200" algn="just">
              <a:lnSpc>
                <a:spcPct val="100000"/>
              </a:lnSpc>
            </a:pPr>
            <a:r>
              <a:rPr lang="en-US" sz="2000"/>
              <a:t>Where: Number of classes=1+3.322(log N) where N is the Number of observation.</a:t>
            </a:r>
            <a:endParaRPr lang="en-US" sz="2000" b="1" spc="-10"/>
          </a:p>
        </p:txBody>
      </p:sp>
    </p:spTree>
    <p:extLst>
      <p:ext uri="{BB962C8B-B14F-4D97-AF65-F5344CB8AC3E}">
        <p14:creationId xmlns:p14="http://schemas.microsoft.com/office/powerpoint/2010/main" val="2147837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603B-1F17-E945-331A-D0DDCA07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768709-7394-1A56-4DCF-29929BF96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D1351-0272-8539-EFF2-26F737F6B76B}"/>
              </a:ext>
            </a:extLst>
          </p:cNvPr>
          <p:cNvSpPr txBox="1"/>
          <p:nvPr/>
        </p:nvSpPr>
        <p:spPr>
          <a:xfrm>
            <a:off x="555705" y="674273"/>
            <a:ext cx="11102895" cy="489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US" sz="2000" b="1" spc="-10"/>
              <a:t>6. </a:t>
            </a:r>
            <a:r>
              <a:rPr lang="en-IN" sz="2000" b="1">
                <a:cs typeface="Comic Sans MS"/>
              </a:rPr>
              <a:t>Unit</a:t>
            </a:r>
            <a:r>
              <a:rPr lang="en-IN" sz="2000" b="1" spc="-65">
                <a:cs typeface="Comic Sans MS"/>
              </a:rPr>
              <a:t> </a:t>
            </a:r>
            <a:r>
              <a:rPr lang="en-IN" sz="2000" b="1">
                <a:cs typeface="Comic Sans MS"/>
              </a:rPr>
              <a:t>of</a:t>
            </a:r>
            <a:r>
              <a:rPr lang="en-IN" sz="2000" b="1" spc="-30">
                <a:cs typeface="Comic Sans MS"/>
              </a:rPr>
              <a:t> </a:t>
            </a:r>
            <a:r>
              <a:rPr lang="en-IN" sz="2000" b="1" spc="-10">
                <a:cs typeface="Comic Sans MS"/>
              </a:rPr>
              <a:t>measure</a:t>
            </a:r>
            <a:r>
              <a:rPr lang="en-IN" sz="2000">
                <a:cs typeface="Comic Sans MS"/>
              </a:rPr>
              <a:t>: </a:t>
            </a:r>
            <a:r>
              <a:rPr lang="en-US" sz="2000">
                <a:cs typeface="Comic Sans MS"/>
              </a:rPr>
              <a:t>is</a:t>
            </a:r>
            <a:r>
              <a:rPr lang="en-US" sz="2000" spc="24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250">
                <a:cs typeface="Comic Sans MS"/>
              </a:rPr>
              <a:t>  </a:t>
            </a:r>
            <a:r>
              <a:rPr lang="en-US" sz="2000">
                <a:cs typeface="Comic Sans MS"/>
              </a:rPr>
              <a:t>smallest</a:t>
            </a:r>
            <a:r>
              <a:rPr lang="en-US" sz="2000" spc="240">
                <a:cs typeface="Comic Sans MS"/>
              </a:rPr>
              <a:t>  </a:t>
            </a:r>
            <a:r>
              <a:rPr lang="en-US" sz="2000">
                <a:cs typeface="Comic Sans MS"/>
              </a:rPr>
              <a:t>possible</a:t>
            </a:r>
            <a:r>
              <a:rPr lang="en-US" sz="2000" spc="240">
                <a:cs typeface="Comic Sans MS"/>
              </a:rPr>
              <a:t>  </a:t>
            </a:r>
            <a:r>
              <a:rPr lang="en-US" sz="2000">
                <a:cs typeface="Comic Sans MS"/>
              </a:rPr>
              <a:t>positive</a:t>
            </a:r>
            <a:r>
              <a:rPr lang="en-US" sz="2000" spc="250">
                <a:cs typeface="Comic Sans MS"/>
              </a:rPr>
              <a:t>  </a:t>
            </a:r>
            <a:r>
              <a:rPr lang="en-US" sz="2000" spc="-10">
                <a:cs typeface="Comic Sans MS"/>
              </a:rPr>
              <a:t>difference </a:t>
            </a:r>
            <a:r>
              <a:rPr lang="en-US" sz="2000">
                <a:cs typeface="Comic Sans MS"/>
              </a:rPr>
              <a:t>between</a:t>
            </a:r>
            <a:r>
              <a:rPr lang="en-US" sz="2000" spc="370">
                <a:cs typeface="Comic Sans MS"/>
              </a:rPr>
              <a:t> </a:t>
            </a:r>
            <a:r>
              <a:rPr lang="en-US" sz="2000">
                <a:cs typeface="Comic Sans MS"/>
              </a:rPr>
              <a:t>any</a:t>
            </a:r>
            <a:r>
              <a:rPr lang="en-US" sz="2000" spc="360">
                <a:cs typeface="Comic Sans MS"/>
              </a:rPr>
              <a:t> </a:t>
            </a:r>
            <a:r>
              <a:rPr lang="en-US" sz="2000">
                <a:cs typeface="Comic Sans MS"/>
              </a:rPr>
              <a:t>two</a:t>
            </a:r>
            <a:r>
              <a:rPr lang="en-US" sz="2000" spc="350">
                <a:cs typeface="Comic Sans MS"/>
              </a:rPr>
              <a:t> </a:t>
            </a:r>
            <a:r>
              <a:rPr lang="en-US" sz="2000">
                <a:cs typeface="Comic Sans MS"/>
              </a:rPr>
              <a:t>measurements</a:t>
            </a:r>
            <a:r>
              <a:rPr lang="en-US" sz="2000" spc="365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3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370">
                <a:cs typeface="Comic Sans MS"/>
              </a:rPr>
              <a:t> </a:t>
            </a:r>
            <a:r>
              <a:rPr lang="en-US" sz="2000">
                <a:cs typeface="Comic Sans MS"/>
              </a:rPr>
              <a:t>given</a:t>
            </a:r>
            <a:r>
              <a:rPr lang="en-US" sz="2000" spc="365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data </a:t>
            </a:r>
            <a:r>
              <a:rPr lang="en-US" sz="2000">
                <a:cs typeface="Comic Sans MS"/>
              </a:rPr>
              <a:t>set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shows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degree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10">
                <a:cs typeface="Comic Sans MS"/>
              </a:rPr>
              <a:t> precision.</a:t>
            </a:r>
            <a:endParaRPr lang="en-US" sz="2000">
              <a:cs typeface="Comic Sans MS"/>
            </a:endParaRP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IN" sz="2000" b="1"/>
              <a:t>7. </a:t>
            </a:r>
            <a:r>
              <a:rPr lang="en-IN" sz="2000" b="1">
                <a:cs typeface="Comic Sans MS"/>
              </a:rPr>
              <a:t>Class</a:t>
            </a:r>
            <a:r>
              <a:rPr lang="en-IN" sz="2000" b="1" spc="-40">
                <a:cs typeface="Comic Sans MS"/>
              </a:rPr>
              <a:t> </a:t>
            </a:r>
            <a:r>
              <a:rPr lang="en-IN" sz="2000" b="1" spc="-10">
                <a:cs typeface="Comic Sans MS"/>
              </a:rPr>
              <a:t>boundaries: </a:t>
            </a:r>
            <a:r>
              <a:rPr lang="en-US" sz="2000">
                <a:cs typeface="Comic Sans MS"/>
              </a:rPr>
              <a:t>can</a:t>
            </a:r>
            <a:r>
              <a:rPr lang="en-US" sz="2000" spc="49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495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495">
                <a:cs typeface="Comic Sans MS"/>
              </a:rPr>
              <a:t> </a:t>
            </a:r>
            <a:r>
              <a:rPr lang="en-US" sz="2000">
                <a:cs typeface="Comic Sans MS"/>
              </a:rPr>
              <a:t>by</a:t>
            </a:r>
            <a:r>
              <a:rPr lang="en-US" sz="2000" spc="484">
                <a:cs typeface="Comic Sans MS"/>
              </a:rPr>
              <a:t> </a:t>
            </a:r>
            <a:r>
              <a:rPr lang="en-US" sz="2000">
                <a:cs typeface="Comic Sans MS"/>
              </a:rPr>
              <a:t>taking</a:t>
            </a:r>
            <a:r>
              <a:rPr lang="en-US" sz="2000" spc="49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495"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averages</a:t>
            </a:r>
            <a:r>
              <a:rPr lang="en-US" sz="2000" spc="495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of</a:t>
            </a:r>
            <a:r>
              <a:rPr lang="en-US" sz="2000" spc="495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 spc="-25">
                <a:solidFill>
                  <a:srgbClr val="00B050"/>
                </a:solidFill>
                <a:cs typeface="Comic Sans MS"/>
              </a:rPr>
              <a:t>the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upper</a:t>
            </a:r>
            <a:r>
              <a:rPr lang="en-US" sz="2000" spc="375">
                <a:solidFill>
                  <a:srgbClr val="00B050"/>
                </a:solidFill>
                <a:cs typeface="Comic Sans MS"/>
              </a:rPr>
              <a:t>-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class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limit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of</a:t>
            </a:r>
            <a:r>
              <a:rPr lang="en-US" sz="2000" spc="355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one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class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and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the</a:t>
            </a:r>
            <a:r>
              <a:rPr lang="en-US" sz="2000" spc="3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lower</a:t>
            </a:r>
            <a:r>
              <a:rPr lang="en-US" sz="2000" spc="370">
                <a:solidFill>
                  <a:srgbClr val="00B050"/>
                </a:solidFill>
                <a:cs typeface="Comic Sans MS"/>
              </a:rPr>
              <a:t>-</a:t>
            </a:r>
            <a:r>
              <a:rPr lang="en-US" sz="2000" spc="-10">
                <a:solidFill>
                  <a:srgbClr val="00B050"/>
                </a:solidFill>
                <a:cs typeface="Comic Sans MS"/>
              </a:rPr>
              <a:t>class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limit</a:t>
            </a:r>
            <a:r>
              <a:rPr lang="en-US" sz="2000" spc="-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of</a:t>
            </a:r>
            <a:r>
              <a:rPr lang="en-US" sz="2000" spc="-5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the</a:t>
            </a:r>
            <a:r>
              <a:rPr lang="en-US" sz="2000" spc="-7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next</a:t>
            </a:r>
            <a:r>
              <a:rPr lang="en-US" sz="2000" spc="-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 spc="-10">
                <a:solidFill>
                  <a:srgbClr val="00B050"/>
                </a:solidFill>
                <a:cs typeface="Comic Sans MS"/>
              </a:rPr>
              <a:t>class.</a:t>
            </a:r>
            <a:endParaRPr lang="en-US" sz="2000">
              <a:solidFill>
                <a:srgbClr val="00B050"/>
              </a:solidFill>
              <a:cs typeface="Comic Sans MS"/>
            </a:endParaRP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IN" sz="2000" b="1">
                <a:cs typeface="Comic Sans MS"/>
              </a:rPr>
              <a:t>8. Lower</a:t>
            </a:r>
            <a:r>
              <a:rPr lang="en-IN" sz="2000" b="1" spc="-90">
                <a:cs typeface="Comic Sans MS"/>
              </a:rPr>
              <a:t> </a:t>
            </a:r>
            <a:r>
              <a:rPr lang="en-IN" sz="2000" b="1">
                <a:cs typeface="Comic Sans MS"/>
              </a:rPr>
              <a:t>class</a:t>
            </a:r>
            <a:r>
              <a:rPr lang="en-IN" sz="2000" b="1" spc="-70">
                <a:cs typeface="Comic Sans MS"/>
              </a:rPr>
              <a:t> </a:t>
            </a:r>
            <a:r>
              <a:rPr lang="en-IN" sz="2000" b="1" spc="-10">
                <a:cs typeface="Comic Sans MS"/>
              </a:rPr>
              <a:t>boundaries: </a:t>
            </a:r>
            <a:r>
              <a:rPr lang="en-US" sz="2000">
                <a:cs typeface="Comic Sans MS"/>
              </a:rPr>
              <a:t>can</a:t>
            </a:r>
            <a:r>
              <a:rPr lang="en-US" sz="2000" spc="-45">
                <a:cs typeface="Comic Sans MS"/>
              </a:rPr>
              <a:t>  </a:t>
            </a:r>
            <a:r>
              <a:rPr lang="en-US" sz="2000">
                <a:cs typeface="Comic Sans MS"/>
              </a:rPr>
              <a:t>be</a:t>
            </a:r>
            <a:r>
              <a:rPr lang="en-US" sz="2000" spc="-40">
                <a:cs typeface="Comic Sans MS"/>
              </a:rPr>
              <a:t> 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-45">
                <a:cs typeface="Comic Sans MS"/>
              </a:rPr>
              <a:t>  </a:t>
            </a:r>
            <a:r>
              <a:rPr lang="en-US" sz="2000">
                <a:cs typeface="Comic Sans MS"/>
              </a:rPr>
              <a:t>by</a:t>
            </a:r>
            <a:r>
              <a:rPr lang="en-US" sz="2000" spc="-50">
                <a:cs typeface="Comic Sans MS"/>
              </a:rPr>
              <a:t> 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subtracting</a:t>
            </a:r>
            <a:r>
              <a:rPr lang="en-US" sz="2000" spc="-45">
                <a:solidFill>
                  <a:srgbClr val="00B050"/>
                </a:solidFill>
                <a:cs typeface="Comic Sans MS"/>
              </a:rPr>
              <a:t> 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half a unit od measure from the lower-class limits. </a:t>
            </a: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US" sz="2000" b="1">
                <a:cs typeface="Comic Sans MS"/>
              </a:rPr>
              <a:t>9. Lower Class Boundaries: </a:t>
            </a:r>
            <a:r>
              <a:rPr lang="en-US" sz="2000">
                <a:cs typeface="Comic Sans MS"/>
              </a:rPr>
              <a:t>can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obtained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by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adding</a:t>
            </a:r>
            <a:r>
              <a:rPr lang="en-US" sz="2000" spc="-25">
                <a:solidFill>
                  <a:srgbClr val="00B050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B050"/>
                </a:solidFill>
                <a:cs typeface="Comic Sans MS"/>
              </a:rPr>
              <a:t>half</a:t>
            </a:r>
            <a:r>
              <a:rPr lang="en-US" sz="2000" spc="-75">
                <a:solidFill>
                  <a:srgbClr val="00B050"/>
                </a:solidFill>
                <a:cs typeface="Comic Sans MS"/>
              </a:rPr>
              <a:t> </a:t>
            </a:r>
            <a:r>
              <a:rPr lang="en-IN" sz="2000">
                <a:solidFill>
                  <a:srgbClr val="00B050"/>
                </a:solidFill>
                <a:cs typeface="Comic Sans MS"/>
              </a:rPr>
              <a:t>the</a:t>
            </a:r>
            <a:r>
              <a:rPr lang="en-IN" sz="2000" spc="-85">
                <a:solidFill>
                  <a:srgbClr val="00B050"/>
                </a:solidFill>
                <a:cs typeface="Comic Sans MS"/>
              </a:rPr>
              <a:t> </a:t>
            </a:r>
            <a:r>
              <a:rPr lang="en-IN" sz="2000">
                <a:solidFill>
                  <a:srgbClr val="00B050"/>
                </a:solidFill>
                <a:cs typeface="Comic Sans MS"/>
              </a:rPr>
              <a:t>unit</a:t>
            </a:r>
            <a:r>
              <a:rPr lang="en-IN" sz="2000" spc="-70">
                <a:solidFill>
                  <a:srgbClr val="00B050"/>
                </a:solidFill>
                <a:cs typeface="Comic Sans MS"/>
              </a:rPr>
              <a:t> </a:t>
            </a:r>
            <a:r>
              <a:rPr lang="en-IN" sz="2000">
                <a:solidFill>
                  <a:srgbClr val="00B050"/>
                </a:solidFill>
                <a:cs typeface="Comic Sans MS"/>
              </a:rPr>
              <a:t>of</a:t>
            </a:r>
            <a:r>
              <a:rPr lang="en-IN" sz="2000" spc="-65">
                <a:solidFill>
                  <a:srgbClr val="00B050"/>
                </a:solidFill>
                <a:cs typeface="Comic Sans MS"/>
              </a:rPr>
              <a:t> </a:t>
            </a:r>
            <a:r>
              <a:rPr lang="en-IN" sz="2000" spc="-10">
                <a:solidFill>
                  <a:srgbClr val="00B050"/>
                </a:solidFill>
                <a:cs typeface="Comic Sans MS"/>
              </a:rPr>
              <a:t>measure to the upper class limits.</a:t>
            </a: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IN" sz="2400" b="1" spc="-10">
                <a:cs typeface="Comic Sans MS"/>
              </a:rPr>
              <a:t>Example:</a:t>
            </a:r>
            <a:r>
              <a:rPr lang="en-US" sz="2000">
                <a:cs typeface="Comic Sans MS"/>
              </a:rPr>
              <a:t>Suppose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table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below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frequency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distribution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test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score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50</a:t>
            </a:r>
            <a:r>
              <a:rPr lang="en-US" sz="2000" spc="-2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students. </a:t>
            </a:r>
            <a:r>
              <a:rPr lang="en-US" sz="2000"/>
              <a:t>Then the frequency table has 6 classes (class intervals).</a:t>
            </a:r>
          </a:p>
        </p:txBody>
      </p:sp>
    </p:spTree>
    <p:extLst>
      <p:ext uri="{BB962C8B-B14F-4D97-AF65-F5344CB8AC3E}">
        <p14:creationId xmlns:p14="http://schemas.microsoft.com/office/powerpoint/2010/main" val="894725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EDCC-C6C5-38CB-AD3E-849C144C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7EBB9C-873B-5CEF-A218-6C161D277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203B1-5FEA-15F8-F77A-EE82B0CD5A7E}"/>
              </a:ext>
            </a:extLst>
          </p:cNvPr>
          <p:cNvSpPr txBox="1"/>
          <p:nvPr/>
        </p:nvSpPr>
        <p:spPr>
          <a:xfrm>
            <a:off x="555705" y="104140"/>
            <a:ext cx="11102895" cy="613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IN" b="1" spc="-10">
                <a:cs typeface="Comic Sans MS"/>
              </a:rPr>
              <a:t>Example:</a:t>
            </a:r>
            <a:r>
              <a:rPr lang="en-US">
                <a:cs typeface="Comic Sans MS"/>
              </a:rPr>
              <a:t>Suppose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table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below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is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the</a:t>
            </a:r>
            <a:r>
              <a:rPr lang="en-US" spc="-60">
                <a:cs typeface="Comic Sans MS"/>
              </a:rPr>
              <a:t> </a:t>
            </a:r>
            <a:r>
              <a:rPr lang="en-US">
                <a:cs typeface="Comic Sans MS"/>
              </a:rPr>
              <a:t>frequency</a:t>
            </a:r>
            <a:r>
              <a:rPr lang="en-US" spc="-70">
                <a:cs typeface="Comic Sans MS"/>
              </a:rPr>
              <a:t> </a:t>
            </a:r>
            <a:r>
              <a:rPr lang="en-US" spc="-10">
                <a:cs typeface="Comic Sans MS"/>
              </a:rPr>
              <a:t>distribution </a:t>
            </a:r>
            <a:r>
              <a:rPr lang="en-US">
                <a:cs typeface="Comic Sans MS"/>
              </a:rPr>
              <a:t>of</a:t>
            </a:r>
            <a:r>
              <a:rPr lang="en-US" spc="-40">
                <a:cs typeface="Comic Sans MS"/>
              </a:rPr>
              <a:t> </a:t>
            </a:r>
            <a:r>
              <a:rPr lang="en-US">
                <a:cs typeface="Comic Sans MS"/>
              </a:rPr>
              <a:t>test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score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-35">
                <a:cs typeface="Comic Sans MS"/>
              </a:rPr>
              <a:t> </a:t>
            </a:r>
            <a:r>
              <a:rPr lang="en-US">
                <a:cs typeface="Comic Sans MS"/>
              </a:rPr>
              <a:t>50</a:t>
            </a:r>
            <a:r>
              <a:rPr lang="en-US" spc="-25">
                <a:cs typeface="Comic Sans MS"/>
              </a:rPr>
              <a:t> </a:t>
            </a:r>
            <a:r>
              <a:rPr lang="en-US" spc="-10">
                <a:cs typeface="Comic Sans MS"/>
              </a:rPr>
              <a:t>students. </a:t>
            </a:r>
            <a:r>
              <a:rPr lang="en-US"/>
              <a:t>Then the frequency table has 6 classes (class intervals).</a:t>
            </a:r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endParaRPr lang="en-US"/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endParaRPr lang="en-US"/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endParaRPr lang="en-US"/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endParaRPr lang="en-US"/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endParaRPr lang="en-US"/>
          </a:p>
          <a:p>
            <a:pPr marL="12700">
              <a:lnSpc>
                <a:spcPct val="150000"/>
              </a:lnSpc>
              <a:spcBef>
                <a:spcPts val="305"/>
              </a:spcBef>
              <a:buSzPct val="97500"/>
              <a:tabLst>
                <a:tab pos="392430" algn="l"/>
              </a:tabLst>
            </a:pPr>
            <a:r>
              <a:rPr lang="en-US"/>
              <a:t>What is the Unit of Measure, LCLs, UCLs, LCBs, UCBs, CW, and CM</a:t>
            </a:r>
          </a:p>
          <a:p>
            <a:pPr marL="298450" indent="-285750">
              <a:lnSpc>
                <a:spcPct val="100000"/>
              </a:lnSpc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unit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measure</a:t>
            </a:r>
            <a:r>
              <a:rPr lang="en-US" sz="1800" spc="-80">
                <a:cs typeface="Comic Sans MS"/>
              </a:rPr>
              <a:t> </a:t>
            </a:r>
            <a:r>
              <a:rPr lang="en-US" sz="1800">
                <a:cs typeface="Comic Sans MS"/>
              </a:rPr>
              <a:t>is</a:t>
            </a:r>
            <a:r>
              <a:rPr lang="en-US" sz="1800" spc="-45">
                <a:cs typeface="Comic Sans MS"/>
              </a:rPr>
              <a:t> </a:t>
            </a:r>
            <a:r>
              <a:rPr lang="en-US" sz="1800" spc="-50">
                <a:cs typeface="Comic Sans MS"/>
              </a:rPr>
              <a:t>1</a:t>
            </a:r>
            <a:endParaRPr lang="en-US" sz="1800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lower</a:t>
            </a:r>
            <a:r>
              <a:rPr lang="en-US" spc="-60">
                <a:cs typeface="Comic Sans MS"/>
              </a:rPr>
              <a:t>-</a:t>
            </a:r>
            <a:r>
              <a:rPr lang="en-US" sz="1800">
                <a:cs typeface="Comic Sans MS"/>
              </a:rPr>
              <a:t>class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limits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are:-11,</a:t>
            </a:r>
            <a:r>
              <a:rPr lang="en-US" sz="1800" spc="-70">
                <a:cs typeface="Comic Sans MS"/>
              </a:rPr>
              <a:t> </a:t>
            </a:r>
            <a:r>
              <a:rPr lang="en-US" sz="1800">
                <a:cs typeface="Comic Sans MS"/>
              </a:rPr>
              <a:t>16,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21,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26,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31,</a:t>
            </a:r>
            <a:r>
              <a:rPr lang="en-US" sz="1800" spc="-9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36</a:t>
            </a:r>
            <a:endParaRPr lang="en-US" sz="1800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40">
                <a:cs typeface="Comic Sans MS"/>
              </a:rPr>
              <a:t> </a:t>
            </a:r>
            <a:r>
              <a:rPr lang="en-US" sz="1800">
                <a:cs typeface="Comic Sans MS"/>
              </a:rPr>
              <a:t>upper</a:t>
            </a:r>
            <a:r>
              <a:rPr lang="en-US" spc="-15">
                <a:cs typeface="Comic Sans MS"/>
              </a:rPr>
              <a:t>-</a:t>
            </a:r>
            <a:r>
              <a:rPr lang="en-US" sz="1800">
                <a:cs typeface="Comic Sans MS"/>
              </a:rPr>
              <a:t>class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limits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are:-</a:t>
            </a:r>
            <a:r>
              <a:rPr lang="en-US" sz="1800" spc="-75">
                <a:cs typeface="Comic Sans MS"/>
              </a:rPr>
              <a:t> </a:t>
            </a:r>
            <a:r>
              <a:rPr lang="en-US" sz="1800">
                <a:cs typeface="Comic Sans MS"/>
              </a:rPr>
              <a:t>15,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20,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25,</a:t>
            </a:r>
            <a:r>
              <a:rPr lang="en-US" sz="1800" spc="-40">
                <a:cs typeface="Comic Sans MS"/>
              </a:rPr>
              <a:t> </a:t>
            </a:r>
            <a:r>
              <a:rPr lang="en-US" sz="1800">
                <a:cs typeface="Comic Sans MS"/>
              </a:rPr>
              <a:t>30,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35,</a:t>
            </a:r>
            <a:r>
              <a:rPr lang="en-US" sz="1800" spc="-90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40</a:t>
            </a:r>
            <a:endParaRPr lang="en-US" spc="-25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class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marks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are:-</a:t>
            </a:r>
            <a:r>
              <a:rPr lang="en-US" sz="1800" spc="-8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13((11+15)/2),</a:t>
            </a:r>
            <a:r>
              <a:rPr lang="en-US" sz="1800" spc="-40">
                <a:cs typeface="Comic Sans MS"/>
              </a:rPr>
              <a:t> </a:t>
            </a:r>
            <a:r>
              <a:rPr lang="en-US" sz="1800">
                <a:cs typeface="Comic Sans MS"/>
              </a:rPr>
              <a:t>18,</a:t>
            </a:r>
            <a:r>
              <a:rPr lang="en-US" sz="1800" spc="-60">
                <a:cs typeface="Comic Sans MS"/>
              </a:rPr>
              <a:t> </a:t>
            </a:r>
            <a:r>
              <a:rPr lang="en-US" sz="1800">
                <a:cs typeface="Comic Sans MS"/>
              </a:rPr>
              <a:t>23,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28,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33,</a:t>
            </a:r>
            <a:r>
              <a:rPr lang="en-US" sz="1800" spc="-4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38</a:t>
            </a:r>
            <a:endParaRPr lang="en-US" sz="1800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55">
                <a:cs typeface="Comic Sans MS"/>
              </a:rPr>
              <a:t> </a:t>
            </a:r>
            <a:r>
              <a:rPr lang="en-US" sz="1800">
                <a:cs typeface="Comic Sans MS"/>
              </a:rPr>
              <a:t>lower</a:t>
            </a:r>
            <a:r>
              <a:rPr lang="en-US" spc="-75">
                <a:cs typeface="Comic Sans MS"/>
              </a:rPr>
              <a:t>-</a:t>
            </a:r>
            <a:r>
              <a:rPr lang="en-US" sz="1800">
                <a:cs typeface="Comic Sans MS"/>
              </a:rPr>
              <a:t>class</a:t>
            </a:r>
            <a:r>
              <a:rPr lang="en-US" sz="1800" spc="-65">
                <a:cs typeface="Comic Sans MS"/>
              </a:rPr>
              <a:t> </a:t>
            </a:r>
            <a:r>
              <a:rPr lang="en-US" sz="1800">
                <a:cs typeface="Comic Sans MS"/>
              </a:rPr>
              <a:t>boundaries</a:t>
            </a:r>
            <a:r>
              <a:rPr lang="en-US" sz="1800" spc="-90">
                <a:cs typeface="Comic Sans MS"/>
              </a:rPr>
              <a:t> </a:t>
            </a:r>
            <a:r>
              <a:rPr lang="en-US" sz="1800">
                <a:cs typeface="Comic Sans MS"/>
              </a:rPr>
              <a:t>are:-</a:t>
            </a:r>
            <a:r>
              <a:rPr lang="en-US" sz="1800" spc="-70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10.5(11-</a:t>
            </a:r>
            <a:r>
              <a:rPr lang="en-US" sz="1800">
                <a:cs typeface="Comic Sans MS"/>
              </a:rPr>
              <a:t>0.5),</a:t>
            </a:r>
            <a:r>
              <a:rPr lang="en-US" sz="1800" spc="-45">
                <a:cs typeface="Comic Sans MS"/>
              </a:rPr>
              <a:t> </a:t>
            </a:r>
            <a:r>
              <a:rPr lang="en-US" sz="1800">
                <a:cs typeface="Comic Sans MS"/>
              </a:rPr>
              <a:t>15.5,</a:t>
            </a:r>
            <a:r>
              <a:rPr lang="en-US" sz="1800" spc="-7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….,</a:t>
            </a:r>
            <a:r>
              <a:rPr lang="en-US" sz="1800" spc="-20">
                <a:cs typeface="Comic Sans MS"/>
              </a:rPr>
              <a:t>35,5</a:t>
            </a:r>
            <a:endParaRPr lang="en-US" sz="1800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The</a:t>
            </a:r>
            <a:r>
              <a:rPr lang="en-US" sz="1800" spc="-80">
                <a:cs typeface="Comic Sans MS"/>
              </a:rPr>
              <a:t> </a:t>
            </a:r>
            <a:r>
              <a:rPr lang="en-US" sz="1800">
                <a:cs typeface="Comic Sans MS"/>
              </a:rPr>
              <a:t>upper</a:t>
            </a:r>
            <a:r>
              <a:rPr lang="en-US" spc="-50">
                <a:cs typeface="Comic Sans MS"/>
              </a:rPr>
              <a:t>-</a:t>
            </a:r>
            <a:r>
              <a:rPr lang="en-US" sz="1800">
                <a:cs typeface="Comic Sans MS"/>
              </a:rPr>
              <a:t>class</a:t>
            </a:r>
            <a:r>
              <a:rPr lang="en-US" sz="1800" spc="-90">
                <a:cs typeface="Comic Sans MS"/>
              </a:rPr>
              <a:t> </a:t>
            </a:r>
            <a:r>
              <a:rPr lang="en-US" sz="1800">
                <a:cs typeface="Comic Sans MS"/>
              </a:rPr>
              <a:t>boundaries</a:t>
            </a:r>
            <a:r>
              <a:rPr lang="en-US" sz="1800" spc="-105">
                <a:cs typeface="Comic Sans MS"/>
              </a:rPr>
              <a:t> </a:t>
            </a:r>
            <a:r>
              <a:rPr lang="en-US" sz="1800">
                <a:cs typeface="Comic Sans MS"/>
              </a:rPr>
              <a:t>are:-</a:t>
            </a:r>
            <a:r>
              <a:rPr lang="en-US" sz="1800" spc="-100">
                <a:cs typeface="Comic Sans MS"/>
              </a:rPr>
              <a:t> </a:t>
            </a:r>
            <a:r>
              <a:rPr lang="en-US" sz="1800">
                <a:cs typeface="Comic Sans MS"/>
              </a:rPr>
              <a:t>15.5(15+0.5),</a:t>
            </a:r>
            <a:r>
              <a:rPr lang="en-US" sz="1800" spc="-10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….35.5,</a:t>
            </a:r>
            <a:r>
              <a:rPr lang="en-US" sz="1800" spc="-20">
                <a:cs typeface="Comic Sans MS"/>
              </a:rPr>
              <a:t>40.5</a:t>
            </a:r>
            <a:endParaRPr lang="en-US" sz="1800"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800">
                <a:cs typeface="Comic Sans MS"/>
              </a:rPr>
              <a:t>Class</a:t>
            </a:r>
            <a:r>
              <a:rPr lang="en-US" sz="1800" spc="-70">
                <a:cs typeface="Comic Sans MS"/>
              </a:rPr>
              <a:t> </a:t>
            </a:r>
            <a:r>
              <a:rPr lang="en-US" sz="1800">
                <a:cs typeface="Comic Sans MS"/>
              </a:rPr>
              <a:t>width</a:t>
            </a:r>
            <a:r>
              <a:rPr lang="en-US" sz="1800" spc="-50">
                <a:cs typeface="Comic Sans MS"/>
              </a:rPr>
              <a:t> </a:t>
            </a:r>
            <a:r>
              <a:rPr lang="en-US" sz="1800">
                <a:cs typeface="Comic Sans MS"/>
              </a:rPr>
              <a:t>(size)</a:t>
            </a:r>
            <a:r>
              <a:rPr lang="en-US" sz="1800" spc="-95">
                <a:cs typeface="Comic Sans MS"/>
              </a:rPr>
              <a:t> </a:t>
            </a:r>
            <a:r>
              <a:rPr lang="en-US" sz="1800">
                <a:cs typeface="Comic Sans MS"/>
              </a:rPr>
              <a:t>is</a:t>
            </a:r>
            <a:r>
              <a:rPr lang="en-US" sz="1800" spc="-6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5.</a:t>
            </a:r>
            <a:endParaRPr lang="en-US" sz="1800">
              <a:cs typeface="Comic Sans M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120575-A5DC-F6B6-CBDE-CA034CBEF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5242"/>
              </p:ext>
            </p:extLst>
          </p:nvPr>
        </p:nvGraphicFramePr>
        <p:xfrm>
          <a:off x="3113313" y="981354"/>
          <a:ext cx="4245430" cy="2346960"/>
        </p:xfrm>
        <a:graphic>
          <a:graphicData uri="http://schemas.openxmlformats.org/drawingml/2006/table">
            <a:tbl>
              <a:tblPr firstRow="1" bandRow="1"/>
              <a:tblGrid>
                <a:gridCol w="2122715">
                  <a:extLst>
                    <a:ext uri="{9D8B030D-6E8A-4147-A177-3AD203B41FA5}">
                      <a16:colId xmlns:a16="http://schemas.microsoft.com/office/drawing/2014/main" val="982218648"/>
                    </a:ext>
                  </a:extLst>
                </a:gridCol>
                <a:gridCol w="2122715">
                  <a:extLst>
                    <a:ext uri="{9D8B030D-6E8A-4147-A177-3AD203B41FA5}">
                      <a16:colId xmlns:a16="http://schemas.microsoft.com/office/drawing/2014/main" val="1960376063"/>
                    </a:ext>
                  </a:extLst>
                </a:gridCol>
              </a:tblGrid>
              <a:tr h="334113">
                <a:tc>
                  <a:txBody>
                    <a:bodyPr/>
                    <a:lstStyle/>
                    <a:p>
                      <a:r>
                        <a:rPr lang="en-IN" sz="1600" b="1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341055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31416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16-20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22772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21-25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296137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26-30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38461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31-35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151265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IN" sz="1600"/>
                        <a:t>35-40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8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36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698C-047D-477C-0E14-1BF9033EE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55359D-3ECE-AF7D-B770-BCA0288B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37" y="116678"/>
            <a:ext cx="8691977" cy="529558"/>
          </a:xfrm>
        </p:spPr>
        <p:txBody>
          <a:bodyPr/>
          <a:lstStyle/>
          <a:p>
            <a:pPr algn="ctr"/>
            <a:r>
              <a:rPr lang="en-US" sz="2400" u="sng">
                <a:solidFill>
                  <a:srgbClr val="006EBE"/>
                </a:solidFill>
                <a:latin typeface="Comic Sans MS"/>
              </a:rPr>
              <a:t>R</a:t>
            </a:r>
            <a:r>
              <a:rPr lang="en-US" sz="2400" u="sng">
                <a:solidFill>
                  <a:srgbClr val="006EBE"/>
                </a:solidFill>
              </a:rPr>
              <a:t>ules to construct Grouped Frequency Distribution (GFD):</a:t>
            </a:r>
            <a:endParaRPr lang="en-IN" sz="2400" u="sng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315A12-B971-3925-407B-477D5E8DE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FD2E-0174-4ED1-F331-ABAF8D9F51D4}"/>
              </a:ext>
            </a:extLst>
          </p:cNvPr>
          <p:cNvSpPr txBox="1"/>
          <p:nvPr/>
        </p:nvSpPr>
        <p:spPr>
          <a:xfrm>
            <a:off x="244929" y="700023"/>
            <a:ext cx="11702142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AutoNum type="romanLcPeriod"/>
              <a:tabLst>
                <a:tab pos="355600" algn="l"/>
              </a:tabLst>
            </a:pPr>
            <a:r>
              <a:rPr lang="en-US" sz="2000">
                <a:cs typeface="Comic Sans MS"/>
              </a:rPr>
              <a:t>Find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4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unit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4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measure</a:t>
            </a:r>
            <a:r>
              <a:rPr lang="en-US" sz="2000" b="1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4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given</a:t>
            </a:r>
            <a:r>
              <a:rPr lang="en-US" sz="2000" spc="-31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data;</a:t>
            </a: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AutoNum type="romanLcPeriod"/>
              <a:tabLst>
                <a:tab pos="355600" algn="l"/>
              </a:tabLst>
            </a:pPr>
            <a:r>
              <a:rPr lang="en-US" sz="2000">
                <a:cs typeface="Comic Sans MS"/>
              </a:rPr>
              <a:t>Find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range</a:t>
            </a:r>
            <a:r>
              <a:rPr lang="en-US" sz="2000" spc="-10">
                <a:cs typeface="Comic Sans MS"/>
              </a:rPr>
              <a:t>;</a:t>
            </a:r>
            <a:endParaRPr lang="en-US" sz="2000">
              <a:cs typeface="Comic Sans MS"/>
            </a:endParaRPr>
          </a:p>
          <a:p>
            <a:pPr marL="353695" indent="-346075">
              <a:lnSpc>
                <a:spcPct val="100000"/>
              </a:lnSpc>
              <a:spcBef>
                <a:spcPts val="300"/>
              </a:spcBef>
              <a:buAutoNum type="romanLcPeriod"/>
              <a:tabLst>
                <a:tab pos="353695" algn="l"/>
              </a:tabLst>
            </a:pPr>
            <a:r>
              <a:rPr lang="en-US" sz="2000">
                <a:cs typeface="Comic Sans MS"/>
              </a:rPr>
              <a:t>Determine</a:t>
            </a:r>
            <a:r>
              <a:rPr lang="en-US" sz="2000" spc="-10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number</a:t>
            </a:r>
            <a:r>
              <a:rPr lang="en-US" sz="2000" b="1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classes</a:t>
            </a:r>
            <a:r>
              <a:rPr lang="en-US" sz="2000" b="1" spc="-7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required;</a:t>
            </a:r>
            <a:endParaRPr lang="en-US" sz="2000">
              <a:cs typeface="Comic Sans MS"/>
            </a:endParaRPr>
          </a:p>
          <a:p>
            <a:pPr marL="353695" indent="-340995">
              <a:lnSpc>
                <a:spcPct val="100000"/>
              </a:lnSpc>
              <a:spcBef>
                <a:spcPts val="300"/>
              </a:spcBef>
              <a:buAutoNum type="romanLcPeriod"/>
              <a:tabLst>
                <a:tab pos="353695" algn="l"/>
              </a:tabLst>
            </a:pPr>
            <a:r>
              <a:rPr lang="en-US" sz="2000">
                <a:cs typeface="Comic Sans MS"/>
              </a:rPr>
              <a:t>Find</a:t>
            </a:r>
            <a:r>
              <a:rPr lang="en-US" sz="2000" spc="-5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width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(size)</a:t>
            </a:r>
            <a:r>
              <a:rPr lang="en-US" sz="2000" spc="-10">
                <a:cs typeface="Comic Sans MS"/>
              </a:rPr>
              <a:t>;</a:t>
            </a:r>
            <a:endParaRPr lang="en-US" sz="2000">
              <a:cs typeface="Comic Sans MS"/>
            </a:endParaRPr>
          </a:p>
          <a:p>
            <a:pPr marL="353695" marR="5080" indent="-341630">
              <a:lnSpc>
                <a:spcPct val="90000"/>
              </a:lnSpc>
              <a:spcBef>
                <a:spcPts val="600"/>
              </a:spcBef>
              <a:buAutoNum type="romanLcPeriod"/>
              <a:tabLst>
                <a:tab pos="355600" algn="l"/>
              </a:tabLst>
            </a:pPr>
            <a:r>
              <a:rPr lang="en-US" sz="2000">
                <a:cs typeface="Comic Sans MS"/>
              </a:rPr>
              <a:t>Determine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-3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lowest</a:t>
            </a:r>
            <a:r>
              <a:rPr lang="en-US" sz="2000" b="1" spc="-1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limit</a:t>
            </a:r>
            <a:r>
              <a:rPr lang="en-US" sz="2000" b="1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then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find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the 	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successive</a:t>
            </a:r>
            <a:r>
              <a:rPr lang="en-US" sz="2000" b="1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lower, and upper-class</a:t>
            </a:r>
            <a:r>
              <a:rPr lang="en-US" sz="2000" b="1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limits</a:t>
            </a:r>
            <a:r>
              <a:rPr lang="en-US" sz="2000" b="1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forming</a:t>
            </a:r>
            <a:r>
              <a:rPr lang="en-US" sz="2000" spc="-60">
                <a:cs typeface="Comic Sans MS"/>
              </a:rPr>
              <a:t> </a:t>
            </a:r>
            <a:r>
              <a:rPr lang="en-US" sz="2000" spc="-25">
                <a:solidFill>
                  <a:srgbClr val="00AE4F"/>
                </a:solidFill>
                <a:cs typeface="Comic Sans MS"/>
              </a:rPr>
              <a:t>non 	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over</a:t>
            </a:r>
            <a:r>
              <a:rPr lang="en-US" sz="2000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lapping</a:t>
            </a:r>
            <a:r>
              <a:rPr lang="en-US" sz="2000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solidFill>
                  <a:srgbClr val="00AE4F"/>
                </a:solidFill>
                <a:cs typeface="Comic Sans MS"/>
              </a:rPr>
              <a:t>intervals</a:t>
            </a:r>
            <a:r>
              <a:rPr lang="en-US" sz="2000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such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each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observation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falls </a:t>
            </a:r>
            <a:r>
              <a:rPr lang="en-US" sz="2000">
                <a:cs typeface="Comic Sans MS"/>
              </a:rPr>
              <a:t>into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exactly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one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intervals;</a:t>
            </a:r>
            <a:endParaRPr lang="en-US" sz="2000">
              <a:cs typeface="Comic Sans MS"/>
            </a:endParaRPr>
          </a:p>
          <a:p>
            <a:pPr marL="353060" marR="109220" indent="-340995">
              <a:lnSpc>
                <a:spcPts val="2610"/>
              </a:lnSpc>
              <a:spcBef>
                <a:spcPts val="625"/>
              </a:spcBef>
              <a:buAutoNum type="romanLcPeriod"/>
              <a:tabLst>
                <a:tab pos="355600" algn="l"/>
              </a:tabLst>
            </a:pPr>
            <a:r>
              <a:rPr lang="en-US" sz="2000">
                <a:cs typeface="Comic Sans MS"/>
              </a:rPr>
              <a:t>Find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number</a:t>
            </a:r>
            <a:r>
              <a:rPr lang="en-US" sz="2000" b="1" spc="-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observations</a:t>
            </a:r>
            <a:r>
              <a:rPr lang="en-US" sz="2000" b="1" spc="-1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falling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into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each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intervals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that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taken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-3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the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1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(class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interval)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which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best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done</a:t>
            </a:r>
            <a:r>
              <a:rPr lang="en-US" sz="2000" spc="-45">
                <a:cs typeface="Comic Sans MS"/>
              </a:rPr>
              <a:t> </a:t>
            </a:r>
            <a:r>
              <a:rPr lang="en-US" sz="2000">
                <a:cs typeface="Comic Sans MS"/>
              </a:rPr>
              <a:t>using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-34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tally.</a:t>
            </a:r>
          </a:p>
          <a:p>
            <a:pPr marL="355600" marR="5080" indent="-343535" algn="just">
              <a:lnSpc>
                <a:spcPts val="2610"/>
              </a:lnSpc>
              <a:spcBef>
                <a:spcPts val="414"/>
              </a:spcBef>
            </a:pPr>
            <a:r>
              <a:rPr lang="en-US" sz="2400" b="1" spc="-10">
                <a:cs typeface="Comic Sans MS"/>
              </a:rPr>
              <a:t>Exercise: </a:t>
            </a:r>
            <a:r>
              <a:rPr lang="en-US" sz="2000">
                <a:latin typeface="Comic Sans MS"/>
                <a:cs typeface="Comic Sans MS"/>
              </a:rPr>
              <a:t>C</a:t>
            </a:r>
            <a:r>
              <a:rPr lang="en-US" sz="2000"/>
              <a:t>onstruct a GFD of the following aptitude test scores of  40  applicants  for  accountancy  positions  in  a company with </a:t>
            </a:r>
            <a:r>
              <a:rPr lang="en-US" sz="2000" b="1"/>
              <a:t>a. 6 classes b.  8 classes</a:t>
            </a:r>
          </a:p>
          <a:p>
            <a:pPr marL="355600" marR="5080" indent="-343535" algn="just">
              <a:lnSpc>
                <a:spcPts val="2610"/>
              </a:lnSpc>
              <a:spcBef>
                <a:spcPts val="414"/>
              </a:spcBef>
            </a:pPr>
            <a:endParaRPr lang="en-US" sz="2000" b="1"/>
          </a:p>
          <a:p>
            <a:pPr marL="12065" marR="109220">
              <a:lnSpc>
                <a:spcPts val="2610"/>
              </a:lnSpc>
              <a:spcBef>
                <a:spcPts val="625"/>
              </a:spcBef>
              <a:tabLst>
                <a:tab pos="355600" algn="l"/>
              </a:tabLst>
            </a:pPr>
            <a:endParaRPr lang="en-US" sz="2000" b="1">
              <a:cs typeface="Comic Sans MS"/>
            </a:endParaRPr>
          </a:p>
          <a:p>
            <a:pPr marL="927100" marR="161925" indent="-457200" algn="just">
              <a:lnSpc>
                <a:spcPct val="100000"/>
              </a:lnSpc>
            </a:pPr>
            <a:endParaRPr lang="en-US" sz="2000" b="1" spc="-1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D8AE14-5317-3DEC-4C1B-6D69E0DDC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27021"/>
              </p:ext>
            </p:extLst>
          </p:nvPr>
        </p:nvGraphicFramePr>
        <p:xfrm>
          <a:off x="3229429" y="4559935"/>
          <a:ext cx="5196112" cy="1638934"/>
        </p:xfrm>
        <a:graphic>
          <a:graphicData uri="http://schemas.openxmlformats.org/drawingml/2006/table">
            <a:tbl>
              <a:tblPr firstRow="1" bandRow="1"/>
              <a:tblGrid>
                <a:gridCol w="649514">
                  <a:extLst>
                    <a:ext uri="{9D8B030D-6E8A-4147-A177-3AD203B41FA5}">
                      <a16:colId xmlns:a16="http://schemas.microsoft.com/office/drawing/2014/main" val="54704562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1015799898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1586518649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183264918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2368764034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1654628501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3317829490"/>
                    </a:ext>
                  </a:extLst>
                </a:gridCol>
                <a:gridCol w="649514">
                  <a:extLst>
                    <a:ext uri="{9D8B030D-6E8A-4147-A177-3AD203B41FA5}">
                      <a16:colId xmlns:a16="http://schemas.microsoft.com/office/drawing/2014/main" val="3770572608"/>
                    </a:ext>
                  </a:extLst>
                </a:gridCol>
              </a:tblGrid>
              <a:tr h="30673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96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89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58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61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46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L="11112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75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54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31114" marB="0" anchor="ctr"/>
                </a:tc>
                <a:extLst>
                  <a:ext uri="{0D108BD9-81ED-4DB2-BD59-A6C34878D82A}">
                    <a16:rowId xmlns:a16="http://schemas.microsoft.com/office/drawing/2014/main" val="3198792550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41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77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49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58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60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1111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63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82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extLst>
                  <a:ext uri="{0D108BD9-81ED-4DB2-BD59-A6C34878D82A}">
                    <a16:rowId xmlns:a16="http://schemas.microsoft.com/office/drawing/2014/main" val="4228139510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64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67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62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55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67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70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extLst>
                  <a:ext uri="{0D108BD9-81ED-4DB2-BD59-A6C34878D82A}">
                    <a16:rowId xmlns:a16="http://schemas.microsoft.com/office/drawing/2014/main" val="313426694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78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65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52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35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86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44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76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extLst>
                  <a:ext uri="{0D108BD9-81ED-4DB2-BD59-A6C34878D82A}">
                    <a16:rowId xmlns:a16="http://schemas.microsoft.com/office/drawing/2014/main" val="4178705641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57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68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64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52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3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53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74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68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-25">
                          <a:latin typeface="+mn-lt"/>
                          <a:cs typeface="Comic Sans MS"/>
                        </a:rPr>
                        <a:t>39</a:t>
                      </a:r>
                      <a:endParaRPr sz="2000">
                        <a:latin typeface="+mn-lt"/>
                        <a:cs typeface="Comic Sans MS"/>
                      </a:endParaRPr>
                    </a:p>
                  </a:txBody>
                  <a:tcPr marL="0" marR="0" marT="20955" marB="0" anchor="ctr"/>
                </a:tc>
                <a:extLst>
                  <a:ext uri="{0D108BD9-81ED-4DB2-BD59-A6C34878D82A}">
                    <a16:rowId xmlns:a16="http://schemas.microsoft.com/office/drawing/2014/main" val="676725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88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C374-6A42-9490-78D7-F4649B80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9BB23-5EEF-C4EB-0FA2-1195D040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u="sng" spc="-10">
                <a:solidFill>
                  <a:srgbClr val="006EBE"/>
                </a:solidFill>
                <a:cs typeface="Comic Sans MS"/>
              </a:rPr>
              <a:t>Definitions:</a:t>
            </a:r>
            <a:endParaRPr lang="en-IN" u="sn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1EAE4A-4270-FD94-5127-DCF078DF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EBE2C-C85C-35AD-5921-15FF4BD45CC4}"/>
              </a:ext>
            </a:extLst>
          </p:cNvPr>
          <p:cNvSpPr txBox="1"/>
          <p:nvPr/>
        </p:nvSpPr>
        <p:spPr>
          <a:xfrm>
            <a:off x="642791" y="1412425"/>
            <a:ext cx="11353265" cy="383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48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It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is</a:t>
            </a:r>
            <a:r>
              <a:rPr lang="en-US" sz="2000" spc="-50">
                <a:cs typeface="Comic Sans MS"/>
              </a:rPr>
              <a:t>  </a:t>
            </a:r>
            <a:r>
              <a:rPr lang="en-US" sz="2000">
                <a:cs typeface="Comic Sans MS"/>
              </a:rPr>
              <a:t>a</a:t>
            </a:r>
            <a:r>
              <a:rPr lang="en-US" sz="2000" spc="-45">
                <a:cs typeface="Comic Sans MS"/>
              </a:rPr>
              <a:t>  </a:t>
            </a:r>
            <a:r>
              <a:rPr lang="en-US" sz="2000">
                <a:cs typeface="Comic Sans MS"/>
              </a:rPr>
              <a:t>science</a:t>
            </a:r>
            <a:r>
              <a:rPr lang="en-US" sz="2000" spc="-55">
                <a:cs typeface="Comic Sans MS"/>
              </a:rPr>
              <a:t>  </a:t>
            </a:r>
            <a:r>
              <a:rPr lang="en-US" sz="2000">
                <a:cs typeface="Comic Sans MS"/>
              </a:rPr>
              <a:t>which</a:t>
            </a:r>
            <a:r>
              <a:rPr lang="en-US" sz="2000" spc="-50">
                <a:cs typeface="Comic Sans MS"/>
              </a:rPr>
              <a:t>  </a:t>
            </a:r>
            <a:r>
              <a:rPr lang="en-US" sz="2000">
                <a:cs typeface="Comic Sans MS"/>
              </a:rPr>
              <a:t>helps</a:t>
            </a:r>
            <a:r>
              <a:rPr lang="en-US" sz="2000" spc="-60">
                <a:cs typeface="Comic Sans MS"/>
              </a:rPr>
              <a:t>  </a:t>
            </a:r>
            <a:r>
              <a:rPr lang="en-US" sz="2000">
                <a:cs typeface="Comic Sans MS"/>
              </a:rPr>
              <a:t>us</a:t>
            </a:r>
            <a:r>
              <a:rPr lang="en-US" sz="2000" spc="-50">
                <a:cs typeface="Comic Sans MS"/>
              </a:rPr>
              <a:t>  </a:t>
            </a:r>
            <a:r>
              <a:rPr lang="en-US" sz="2000">
                <a:cs typeface="Comic Sans MS"/>
              </a:rPr>
              <a:t>to</a:t>
            </a:r>
            <a:r>
              <a:rPr lang="en-US" sz="2000" spc="-25">
                <a:cs typeface="Comic Sans MS"/>
              </a:rPr>
              <a:t> 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collect,</a:t>
            </a:r>
            <a:r>
              <a:rPr lang="en-US" sz="2000" b="1" spc="-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analyze</a:t>
            </a:r>
            <a:r>
              <a:rPr lang="en-US" sz="2000" b="1" spc="5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and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present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30">
                <a:solidFill>
                  <a:srgbClr val="00AE4F"/>
                </a:solidFill>
                <a:cs typeface="Comic Sans MS"/>
              </a:rPr>
              <a:t>data</a:t>
            </a:r>
            <a:r>
              <a:rPr lang="en-US" sz="2000" b="1" spc="-32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systematically.</a:t>
            </a:r>
          </a:p>
          <a:p>
            <a:pPr marL="298450" indent="-285750" algn="just">
              <a:lnSpc>
                <a:spcPct val="100000"/>
              </a:lnSpc>
              <a:spcBef>
                <a:spcPts val="148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It</a:t>
            </a:r>
            <a:r>
              <a:rPr lang="en-US" sz="2000" spc="24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1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85">
                <a:cs typeface="Comic Sans MS"/>
              </a:rPr>
              <a:t> </a:t>
            </a:r>
            <a:r>
              <a:rPr lang="en-US" sz="2000">
                <a:cs typeface="Comic Sans MS"/>
              </a:rPr>
              <a:t>process</a:t>
            </a:r>
            <a:r>
              <a:rPr lang="en-US" sz="2000" spc="17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9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collecting,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processing,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summarizing,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presenting,</a:t>
            </a:r>
            <a:r>
              <a:rPr lang="en-US" sz="2000" b="1" spc="3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err="1">
                <a:solidFill>
                  <a:srgbClr val="00AE4F"/>
                </a:solidFill>
                <a:cs typeface="Comic Sans MS"/>
              </a:rPr>
              <a:t>analysing</a:t>
            </a:r>
            <a:r>
              <a:rPr lang="en-US" sz="2000" b="1" spc="3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5">
                <a:cs typeface="Comic Sans MS"/>
              </a:rPr>
              <a:t> 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interpreting</a:t>
            </a:r>
            <a:r>
              <a:rPr lang="en-US" sz="2000" b="1" spc="3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3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data</a:t>
            </a:r>
            <a:r>
              <a:rPr lang="en-US" sz="2000" b="1" spc="3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in</a:t>
            </a:r>
            <a:r>
              <a:rPr lang="en-US" sz="2000" b="1" spc="3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order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to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study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2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describe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given</a:t>
            </a:r>
            <a:r>
              <a:rPr lang="en-US" sz="2000" b="1" spc="-4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problem.</a:t>
            </a:r>
            <a:endParaRPr lang="en-US" sz="2000">
              <a:cs typeface="Comic Sans MS"/>
            </a:endParaRPr>
          </a:p>
          <a:p>
            <a:pPr marL="298450" indent="-285750" algn="just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Statistics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5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art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4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learning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from</a:t>
            </a:r>
            <a:r>
              <a:rPr lang="en-US" sz="2000" b="1" spc="-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data</a:t>
            </a:r>
            <a:r>
              <a:rPr lang="en-US" sz="2000" spc="-10">
                <a:cs typeface="Comic Sans MS"/>
              </a:rPr>
              <a:t>.</a:t>
            </a:r>
            <a:endParaRPr lang="en-US" sz="2000">
              <a:cs typeface="Comic Sans MS"/>
            </a:endParaRPr>
          </a:p>
          <a:p>
            <a:pPr marL="298450" indent="-285750" algn="just">
              <a:lnSpc>
                <a:spcPct val="100000"/>
              </a:lnSpc>
              <a:spcBef>
                <a:spcPts val="1989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Statistics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may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be</a:t>
            </a:r>
            <a:r>
              <a:rPr lang="en-US" sz="2000" spc="-50">
                <a:cs typeface="Comic Sans MS"/>
              </a:rPr>
              <a:t> </a:t>
            </a:r>
            <a:r>
              <a:rPr lang="en-US" sz="2000">
                <a:cs typeface="Comic Sans MS"/>
              </a:rPr>
              <a:t>regarded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-55">
                <a:cs typeface="Comic Sans MS"/>
              </a:rPr>
              <a:t>:</a:t>
            </a:r>
          </a:p>
          <a:p>
            <a:pPr marL="412750" indent="-400050" algn="just">
              <a:lnSpc>
                <a:spcPct val="100000"/>
              </a:lnSpc>
              <a:spcBef>
                <a:spcPts val="1989"/>
              </a:spcBef>
              <a:buFont typeface="+mj-lt"/>
              <a:buAutoNum type="romanLcPeriod"/>
            </a:pP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study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32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populations,</a:t>
            </a:r>
            <a:endParaRPr lang="en-US" sz="2000">
              <a:cs typeface="Comic Sans MS"/>
            </a:endParaRPr>
          </a:p>
          <a:p>
            <a:pPr marL="412750" indent="-400050">
              <a:lnSpc>
                <a:spcPct val="100000"/>
              </a:lnSpc>
              <a:spcBef>
                <a:spcPts val="950"/>
              </a:spcBef>
              <a:buFont typeface="+mj-lt"/>
              <a:buAutoNum type="romanLcPeriod"/>
            </a:pP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study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variation,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endParaRPr lang="en-US" sz="2000" spc="-45">
              <a:cs typeface="Comic Sans MS"/>
            </a:endParaRPr>
          </a:p>
          <a:p>
            <a:pPr marL="412750" indent="-400050">
              <a:lnSpc>
                <a:spcPct val="100000"/>
              </a:lnSpc>
              <a:spcBef>
                <a:spcPts val="950"/>
              </a:spcBef>
              <a:buFont typeface="+mj-lt"/>
              <a:buAutoNum type="romanLcPeriod"/>
            </a:pP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study</a:t>
            </a:r>
            <a:r>
              <a:rPr lang="en-US" sz="2000" spc="-3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methods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of </a:t>
            </a:r>
            <a:r>
              <a:rPr lang="en-US" sz="2000">
                <a:cs typeface="Comic Sans MS"/>
              </a:rPr>
              <a:t>the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reduction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data.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12910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9CB8E-EFD3-BD6C-A2AB-9CFEAD8E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A79469-5510-710C-01E2-35D9018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37" y="116678"/>
            <a:ext cx="8691977" cy="529558"/>
          </a:xfrm>
        </p:spPr>
        <p:txBody>
          <a:bodyPr/>
          <a:lstStyle/>
          <a:p>
            <a:pPr algn="ctr"/>
            <a:r>
              <a:rPr lang="en-US" sz="2400" u="sng">
                <a:solidFill>
                  <a:srgbClr val="006EBE"/>
                </a:solidFill>
              </a:rPr>
              <a:t>Types of Grouped Frequency Distribution</a:t>
            </a:r>
            <a:endParaRPr lang="en-IN" sz="2400" u="sng">
              <a:solidFill>
                <a:srgbClr val="006EB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B3FFB5-E25E-EC81-3FD2-399FD6A21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3DA53-5805-CB36-AB6C-755D34512013}"/>
              </a:ext>
            </a:extLst>
          </p:cNvPr>
          <p:cNvSpPr txBox="1"/>
          <p:nvPr/>
        </p:nvSpPr>
        <p:spPr>
          <a:xfrm>
            <a:off x="2188028" y="708927"/>
            <a:ext cx="7173686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685" indent="-514984"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lang="en-US" sz="2000">
                <a:cs typeface="Comic Sans MS"/>
              </a:rPr>
              <a:t>Relative</a:t>
            </a:r>
            <a:r>
              <a:rPr lang="en-US" sz="2000" spc="-125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frequency</a:t>
            </a:r>
            <a:r>
              <a:rPr lang="en-US" sz="2000" spc="-14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distribution</a:t>
            </a:r>
            <a:r>
              <a:rPr lang="en-US" sz="2000" spc="-15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(RFD)</a:t>
            </a:r>
          </a:p>
          <a:p>
            <a:pPr marL="527685" indent="-514984"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lang="en-US" sz="2000" spc="-10">
                <a:cs typeface="Comic Sans MS"/>
              </a:rPr>
              <a:t>Cumulative</a:t>
            </a:r>
            <a:r>
              <a:rPr lang="en-US" sz="2000" spc="-110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Frequency</a:t>
            </a:r>
            <a:r>
              <a:rPr lang="en-US" sz="2000" spc="-15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Distribution</a:t>
            </a:r>
            <a:r>
              <a:rPr lang="en-US" sz="2000" spc="-14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(CFD)</a:t>
            </a:r>
            <a:endParaRPr lang="en-US" sz="2000">
              <a:cs typeface="Comic Sans MS"/>
            </a:endParaRPr>
          </a:p>
          <a:p>
            <a:pPr marL="527685" marR="5080" indent="-515620">
              <a:spcBef>
                <a:spcPts val="140"/>
              </a:spcBef>
              <a:buAutoNum type="arabicPeriod"/>
              <a:tabLst>
                <a:tab pos="527685" algn="l"/>
              </a:tabLst>
            </a:pPr>
            <a:r>
              <a:rPr lang="en-US" sz="2000">
                <a:cs typeface="Comic Sans MS"/>
              </a:rPr>
              <a:t>Relative</a:t>
            </a:r>
            <a:r>
              <a:rPr lang="en-US" sz="2000" spc="-14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Cumulative</a:t>
            </a:r>
            <a:r>
              <a:rPr lang="en-US" sz="2000" spc="-120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Frequency</a:t>
            </a:r>
            <a:r>
              <a:rPr lang="en-US" sz="2000" spc="-13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Distribution (RCFD)</a:t>
            </a:r>
            <a:endParaRPr lang="en-US" sz="2000">
              <a:cs typeface="Comic Sans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38A-AA71-16B0-FC64-10ED64A4FA38}"/>
              </a:ext>
            </a:extLst>
          </p:cNvPr>
          <p:cNvSpPr txBox="1"/>
          <p:nvPr/>
        </p:nvSpPr>
        <p:spPr>
          <a:xfrm>
            <a:off x="0" y="1948934"/>
            <a:ext cx="12192000" cy="19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46150" indent="-4572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 b="1">
                <a:solidFill>
                  <a:srgbClr val="006EBE"/>
                </a:solidFill>
                <a:latin typeface="+mj-lt"/>
                <a:cs typeface="Comic Sans MS"/>
              </a:rPr>
              <a:t>Relative</a:t>
            </a:r>
            <a:r>
              <a:rPr lang="en-US" sz="2000" b="1" spc="-125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000" b="1">
                <a:solidFill>
                  <a:srgbClr val="006EBE"/>
                </a:solidFill>
                <a:latin typeface="+mj-lt"/>
                <a:cs typeface="Comic Sans MS"/>
              </a:rPr>
              <a:t>frequency</a:t>
            </a:r>
            <a:r>
              <a:rPr lang="en-US" sz="2000" b="1" spc="-75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000" b="1" spc="-10">
                <a:solidFill>
                  <a:srgbClr val="006EBE"/>
                </a:solidFill>
                <a:latin typeface="+mj-lt"/>
                <a:cs typeface="Comic Sans MS"/>
              </a:rPr>
              <a:t>distribution</a:t>
            </a:r>
            <a:r>
              <a:rPr lang="en-US" sz="2000" b="1" spc="-229">
                <a:solidFill>
                  <a:srgbClr val="006EBE"/>
                </a:solidFill>
                <a:latin typeface="+mj-lt"/>
                <a:cs typeface="Comic Sans MS"/>
              </a:rPr>
              <a:t> </a:t>
            </a:r>
            <a:r>
              <a:rPr lang="en-US" sz="2000" b="1" spc="-10">
                <a:solidFill>
                  <a:srgbClr val="006EBE"/>
                </a:solidFill>
                <a:latin typeface="+mj-lt"/>
                <a:cs typeface="Comic Sans MS"/>
              </a:rPr>
              <a:t>(RFD):</a:t>
            </a:r>
          </a:p>
          <a:p>
            <a:pPr marL="831850" indent="-342900">
              <a:spcBef>
                <a:spcPts val="940"/>
              </a:spcBef>
              <a:buFont typeface="Arial" panose="020B0604020202020204" pitchFamily="34" charset="0"/>
              <a:buChar char="•"/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 spc="-10">
                <a:cs typeface="Comic Sans MS"/>
              </a:rPr>
              <a:t>table presenting </a:t>
            </a:r>
            <a:r>
              <a:rPr lang="en-US" sz="2000" spc="-25">
                <a:cs typeface="Comic Sans MS"/>
              </a:rPr>
              <a:t>the </a:t>
            </a:r>
            <a:r>
              <a:rPr lang="en-US" sz="2000" spc="-10">
                <a:cs typeface="Comic Sans MS"/>
              </a:rPr>
              <a:t>ratio </a:t>
            </a:r>
            <a:r>
              <a:rPr lang="en-US" sz="2000" spc="-25">
                <a:cs typeface="Comic Sans MS"/>
              </a:rPr>
              <a:t>of the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frequency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of 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each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to the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total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z="2000" b="1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all</a:t>
            </a:r>
            <a:r>
              <a:rPr lang="en-US" sz="2000" b="1" spc="-1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1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classes</a:t>
            </a:r>
            <a:r>
              <a:rPr lang="en-US" sz="2000" spc="-10">
                <a:cs typeface="Comic Sans MS"/>
              </a:rPr>
              <a:t>. </a:t>
            </a:r>
          </a:p>
          <a:p>
            <a:pPr marL="831850" indent="-342900">
              <a:spcBef>
                <a:spcPts val="940"/>
              </a:spcBef>
              <a:buFont typeface="Arial" panose="020B0604020202020204" pitchFamily="34" charset="0"/>
              <a:buChar char="•"/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IN" sz="2000" spc="-10"/>
              <a:t>Relative frequency generally expressed </a:t>
            </a:r>
            <a:r>
              <a:rPr lang="en-IN" sz="2000" b="1" spc="-10">
                <a:solidFill>
                  <a:srgbClr val="00B050"/>
                </a:solidFill>
              </a:rPr>
              <a:t>as a percentage </a:t>
            </a:r>
            <a:r>
              <a:rPr lang="en-IN" sz="2000" spc="-10"/>
              <a:t>used to	show the percent of the total number of observation in each class. </a:t>
            </a:r>
          </a:p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IN" sz="2000" b="1" spc="-10"/>
              <a:t>For Example: </a:t>
            </a:r>
            <a:endParaRPr lang="en-US" sz="2000" b="1" spc="-1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796C4-9CB4-FA0F-0CE8-E60149161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6615"/>
              </p:ext>
            </p:extLst>
          </p:nvPr>
        </p:nvGraphicFramePr>
        <p:xfrm>
          <a:off x="2493361" y="3702667"/>
          <a:ext cx="6215209" cy="2686068"/>
        </p:xfrm>
        <a:graphic>
          <a:graphicData uri="http://schemas.openxmlformats.org/drawingml/2006/table">
            <a:tbl>
              <a:tblPr firstRow="1" bandRow="1"/>
              <a:tblGrid>
                <a:gridCol w="1553802">
                  <a:extLst>
                    <a:ext uri="{9D8B030D-6E8A-4147-A177-3AD203B41FA5}">
                      <a16:colId xmlns:a16="http://schemas.microsoft.com/office/drawing/2014/main" val="2065845959"/>
                    </a:ext>
                  </a:extLst>
                </a:gridCol>
                <a:gridCol w="1017028">
                  <a:extLst>
                    <a:ext uri="{9D8B030D-6E8A-4147-A177-3AD203B41FA5}">
                      <a16:colId xmlns:a16="http://schemas.microsoft.com/office/drawing/2014/main" val="4142855831"/>
                    </a:ext>
                  </a:extLst>
                </a:gridCol>
                <a:gridCol w="1714270">
                  <a:extLst>
                    <a:ext uri="{9D8B030D-6E8A-4147-A177-3AD203B41FA5}">
                      <a16:colId xmlns:a16="http://schemas.microsoft.com/office/drawing/2014/main" val="2413019775"/>
                    </a:ext>
                  </a:extLst>
                </a:gridCol>
                <a:gridCol w="1930109">
                  <a:extLst>
                    <a:ext uri="{9D8B030D-6E8A-4147-A177-3AD203B41FA5}">
                      <a16:colId xmlns:a16="http://schemas.microsoft.com/office/drawing/2014/main" val="4004769154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+mn-lt"/>
                        </a:rPr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+mn-lt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+mn-lt"/>
                        </a:rPr>
                        <a:t>RFD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+mn-lt"/>
                        </a:rPr>
                        <a:t>PFD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813443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430"/>
                        </a:lnSpc>
                      </a:pPr>
                      <a:r>
                        <a:rPr sz="2000" spc="-160">
                          <a:latin typeface="+mn-lt"/>
                          <a:cs typeface="Times New Roman"/>
                        </a:rPr>
                        <a:t>37.5-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47.5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430"/>
                        </a:lnSpc>
                      </a:pPr>
                      <a:r>
                        <a:rPr sz="2000" spc="-50">
                          <a:latin typeface="+mn-lt"/>
                          <a:cs typeface="Times New Roman"/>
                        </a:rPr>
                        <a:t>4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430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4/40=0.1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430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10%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14203588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160">
                          <a:latin typeface="+mn-lt"/>
                          <a:cs typeface="Times New Roman"/>
                        </a:rPr>
                        <a:t>47.5-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57.5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50">
                          <a:latin typeface="+mn-lt"/>
                          <a:cs typeface="Times New Roman"/>
                        </a:rPr>
                        <a:t>8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335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8/40=0.2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335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20%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80088170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160">
                          <a:latin typeface="+mn-lt"/>
                          <a:cs typeface="Times New Roman"/>
                        </a:rPr>
                        <a:t>57.5-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67.5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13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335"/>
                        </a:lnSpc>
                      </a:pPr>
                      <a:r>
                        <a:rPr sz="2000" spc="-75">
                          <a:latin typeface="+mn-lt"/>
                          <a:cs typeface="Times New Roman"/>
                        </a:rPr>
                        <a:t>13/40=0.325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335"/>
                        </a:lnSpc>
                      </a:pPr>
                      <a:r>
                        <a:rPr sz="2000" spc="-10">
                          <a:latin typeface="+mn-lt"/>
                          <a:cs typeface="Times New Roman"/>
                        </a:rPr>
                        <a:t>32.5%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42082513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430"/>
                        </a:lnSpc>
                      </a:pPr>
                      <a:r>
                        <a:rPr sz="2000" spc="-160">
                          <a:latin typeface="+mn-lt"/>
                          <a:cs typeface="Times New Roman"/>
                        </a:rPr>
                        <a:t>67.5-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77.5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430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10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430"/>
                        </a:lnSpc>
                      </a:pPr>
                      <a:r>
                        <a:rPr sz="2000" spc="-65">
                          <a:latin typeface="+mn-lt"/>
                          <a:cs typeface="Times New Roman"/>
                        </a:rPr>
                        <a:t>10/40=0.25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430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25%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36862040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160">
                          <a:latin typeface="+mn-lt"/>
                          <a:cs typeface="Times New Roman"/>
                        </a:rPr>
                        <a:t>77.5-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87.5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50">
                          <a:latin typeface="+mn-lt"/>
                          <a:cs typeface="Times New Roman"/>
                        </a:rPr>
                        <a:t>3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335"/>
                        </a:lnSpc>
                      </a:pPr>
                      <a:r>
                        <a:rPr sz="2000" spc="-65">
                          <a:latin typeface="+mn-lt"/>
                          <a:cs typeface="Times New Roman"/>
                        </a:rPr>
                        <a:t>3/40=0.075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335"/>
                        </a:lnSpc>
                      </a:pPr>
                      <a:r>
                        <a:rPr sz="2000" spc="-20">
                          <a:latin typeface="+mn-lt"/>
                          <a:cs typeface="Times New Roman"/>
                        </a:rPr>
                        <a:t>7.5%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94836230"/>
                  </a:ext>
                </a:extLst>
              </a:tr>
              <a:tr h="381638"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155">
                          <a:latin typeface="+mn-lt"/>
                          <a:cs typeface="Times New Roman"/>
                        </a:rPr>
                        <a:t>87.5-</a:t>
                      </a:r>
                      <a:r>
                        <a:rPr sz="2000" spc="-20">
                          <a:latin typeface="+mn-lt"/>
                          <a:cs typeface="Times New Roman"/>
                        </a:rPr>
                        <a:t>97.5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335"/>
                        </a:lnSpc>
                      </a:pPr>
                      <a:r>
                        <a:rPr sz="2000" spc="-50">
                          <a:latin typeface="+mn-lt"/>
                          <a:cs typeface="Times New Roman"/>
                        </a:rPr>
                        <a:t>2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2335"/>
                        </a:lnSpc>
                      </a:pPr>
                      <a:r>
                        <a:rPr sz="2000" spc="-45">
                          <a:latin typeface="+mn-lt"/>
                          <a:cs typeface="Times New Roman"/>
                        </a:rPr>
                        <a:t>2/40=0.05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 algn="ctr">
                        <a:lnSpc>
                          <a:spcPts val="2335"/>
                        </a:lnSpc>
                      </a:pPr>
                      <a:r>
                        <a:rPr sz="2000" spc="-25">
                          <a:latin typeface="+mn-lt"/>
                          <a:cs typeface="Times New Roman"/>
                        </a:rPr>
                        <a:t>5%</a:t>
                      </a:r>
                      <a:endParaRPr sz="2000">
                        <a:latin typeface="+mn-lt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86478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29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1910D-FD23-E1AE-844C-A5C38F02B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C9950B-D97F-F6CD-187D-E5DA3B911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B9956-6CC2-7D52-E15C-F0CCD80719CA}"/>
              </a:ext>
            </a:extLst>
          </p:cNvPr>
          <p:cNvSpPr txBox="1"/>
          <p:nvPr/>
        </p:nvSpPr>
        <p:spPr>
          <a:xfrm>
            <a:off x="-87085" y="469265"/>
            <a:ext cx="121920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400" b="1" u="sng" spc="-10">
                <a:solidFill>
                  <a:srgbClr val="009DD9"/>
                </a:solidFill>
                <a:cs typeface="Comic Sans MS"/>
              </a:rPr>
              <a:t>2. Cumulative</a:t>
            </a:r>
            <a:r>
              <a:rPr lang="en-US" sz="2400" b="1" u="sng" spc="-110">
                <a:solidFill>
                  <a:srgbClr val="009DD9"/>
                </a:solidFill>
                <a:cs typeface="Comic Sans MS"/>
              </a:rPr>
              <a:t> </a:t>
            </a:r>
            <a:r>
              <a:rPr lang="en-US" sz="2400" b="1" u="sng">
                <a:solidFill>
                  <a:srgbClr val="009DD9"/>
                </a:solidFill>
                <a:cs typeface="Comic Sans MS"/>
              </a:rPr>
              <a:t>Frequency</a:t>
            </a:r>
            <a:r>
              <a:rPr lang="en-US" sz="2400" b="1" u="sng" spc="-155">
                <a:solidFill>
                  <a:srgbClr val="009DD9"/>
                </a:solidFill>
                <a:cs typeface="Comic Sans MS"/>
              </a:rPr>
              <a:t> </a:t>
            </a:r>
            <a:r>
              <a:rPr lang="en-US" sz="2400" b="1" u="sng" spc="-10">
                <a:solidFill>
                  <a:srgbClr val="009DD9"/>
                </a:solidFill>
                <a:cs typeface="Comic Sans MS"/>
              </a:rPr>
              <a:t>Distribution</a:t>
            </a:r>
            <a:r>
              <a:rPr lang="en-US" sz="2400" b="1" u="sng" spc="-140">
                <a:solidFill>
                  <a:srgbClr val="009DD9"/>
                </a:solidFill>
                <a:cs typeface="Comic Sans MS"/>
              </a:rPr>
              <a:t> </a:t>
            </a:r>
            <a:r>
              <a:rPr lang="en-US" sz="2400" b="1" u="sng" spc="-10">
                <a:solidFill>
                  <a:srgbClr val="009DD9"/>
                </a:solidFill>
                <a:cs typeface="Comic Sans MS"/>
              </a:rPr>
              <a:t>(CFD)</a:t>
            </a:r>
            <a:r>
              <a:rPr lang="en-US" sz="2000" b="1" spc="-10">
                <a:solidFill>
                  <a:srgbClr val="006EBE"/>
                </a:solidFill>
                <a:latin typeface="+mj-lt"/>
                <a:cs typeface="Comic Sans MS"/>
              </a:rPr>
              <a:t>:</a:t>
            </a:r>
          </a:p>
          <a:p>
            <a:pPr marL="831850" indent="-342900">
              <a:spcBef>
                <a:spcPts val="940"/>
              </a:spcBef>
              <a:buFont typeface="Arial" panose="020B0604020202020204" pitchFamily="34" charset="0"/>
              <a:buChar char="•"/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>
                <a:cs typeface="Comic Sans MS"/>
              </a:rPr>
              <a:t>It</a:t>
            </a:r>
            <a:r>
              <a:rPr lang="en-US" sz="2000" spc="165">
                <a:cs typeface="Comic Sans MS"/>
              </a:rPr>
              <a:t>  </a:t>
            </a:r>
            <a:r>
              <a:rPr lang="en-US" sz="2000">
                <a:cs typeface="Comic Sans MS"/>
              </a:rPr>
              <a:t>is</a:t>
            </a:r>
            <a:r>
              <a:rPr lang="en-US" sz="2000" spc="130">
                <a:cs typeface="Comic Sans MS"/>
              </a:rPr>
              <a:t>  </a:t>
            </a:r>
            <a:r>
              <a:rPr lang="en-US" sz="2000">
                <a:cs typeface="Comic Sans MS"/>
              </a:rPr>
              <a:t>applicable</a:t>
            </a:r>
            <a:r>
              <a:rPr lang="en-US" sz="2000" spc="130">
                <a:cs typeface="Comic Sans MS"/>
              </a:rPr>
              <a:t>  </a:t>
            </a:r>
            <a:r>
              <a:rPr lang="en-US" sz="2000">
                <a:cs typeface="Comic Sans MS"/>
              </a:rPr>
              <a:t>when</a:t>
            </a:r>
            <a:r>
              <a:rPr lang="en-US" sz="2000" spc="140">
                <a:cs typeface="Comic Sans MS"/>
              </a:rPr>
              <a:t>  </a:t>
            </a:r>
            <a:r>
              <a:rPr lang="en-US" sz="2000">
                <a:cs typeface="Comic Sans MS"/>
              </a:rPr>
              <a:t>we</a:t>
            </a:r>
            <a:r>
              <a:rPr lang="en-US" sz="2000" spc="125">
                <a:cs typeface="Comic Sans MS"/>
              </a:rPr>
              <a:t>  </a:t>
            </a:r>
            <a:r>
              <a:rPr lang="en-US" sz="2000">
                <a:cs typeface="Comic Sans MS"/>
              </a:rPr>
              <a:t>want</a:t>
            </a:r>
            <a:r>
              <a:rPr lang="en-US" sz="2000" spc="135">
                <a:cs typeface="Comic Sans MS"/>
              </a:rPr>
              <a:t>  </a:t>
            </a:r>
            <a:r>
              <a:rPr lang="en-US" sz="2000">
                <a:cs typeface="Comic Sans MS"/>
              </a:rPr>
              <a:t>to</a:t>
            </a:r>
            <a:r>
              <a:rPr lang="en-US" sz="2000" spc="135">
                <a:cs typeface="Comic Sans MS"/>
              </a:rPr>
              <a:t>  </a:t>
            </a:r>
            <a:r>
              <a:rPr lang="en-US" sz="2000">
                <a:cs typeface="Comic Sans MS"/>
              </a:rPr>
              <a:t>know</a:t>
            </a:r>
            <a:r>
              <a:rPr lang="en-US" sz="2000" spc="125">
                <a:cs typeface="Comic Sans MS"/>
              </a:rPr>
              <a:t>  </a:t>
            </a:r>
            <a:r>
              <a:rPr lang="en-US" sz="2000">
                <a:cs typeface="Comic Sans MS"/>
              </a:rPr>
              <a:t>how</a:t>
            </a:r>
            <a:r>
              <a:rPr lang="en-US" sz="2000" spc="130">
                <a:cs typeface="Comic Sans MS"/>
              </a:rPr>
              <a:t>  </a:t>
            </a:r>
            <a:r>
              <a:rPr lang="en-US" sz="2000" spc="-20">
                <a:cs typeface="Comic Sans MS"/>
              </a:rPr>
              <a:t>many </a:t>
            </a:r>
            <a:r>
              <a:rPr lang="en-US" sz="2000">
                <a:cs typeface="Comic Sans MS"/>
              </a:rPr>
              <a:t>observations</a:t>
            </a:r>
            <a:r>
              <a:rPr lang="en-US" sz="2000" spc="480">
                <a:cs typeface="Comic Sans MS"/>
              </a:rPr>
              <a:t> </a:t>
            </a:r>
            <a:r>
              <a:rPr lang="en-US" sz="2000">
                <a:cs typeface="Comic Sans MS"/>
              </a:rPr>
              <a:t>lie</a:t>
            </a:r>
            <a:r>
              <a:rPr lang="en-US" sz="2000" spc="480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below</a:t>
            </a:r>
            <a:r>
              <a:rPr lang="en-US" sz="2000" b="1" spc="1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or</a:t>
            </a:r>
            <a:r>
              <a:rPr lang="en-US" sz="2000" b="1" spc="16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above</a:t>
            </a:r>
            <a:r>
              <a:rPr lang="en-US" sz="2000" b="1" spc="1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</a:t>
            </a:r>
            <a:r>
              <a:rPr lang="en-US" sz="2000" b="1" spc="1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certain</a:t>
            </a:r>
            <a:r>
              <a:rPr lang="en-US" sz="2000" b="1" spc="1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value/class boundary.</a:t>
            </a:r>
            <a:endParaRPr lang="en-US" sz="2000">
              <a:cs typeface="Comic Sans MS"/>
            </a:endParaRPr>
          </a:p>
          <a:p>
            <a:pPr marL="831850" indent="-342900">
              <a:spcBef>
                <a:spcPts val="940"/>
              </a:spcBef>
              <a:buFont typeface="Arial" panose="020B0604020202020204" pitchFamily="34" charset="0"/>
              <a:buChar char="•"/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 b="1">
                <a:cs typeface="Comic Sans MS"/>
              </a:rPr>
              <a:t>CFD</a:t>
            </a:r>
            <a:r>
              <a:rPr lang="en-US" sz="2000" b="1" spc="6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2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35">
                <a:cs typeface="Comic Sans MS"/>
              </a:rPr>
              <a:t> </a:t>
            </a:r>
            <a:r>
              <a:rPr lang="en-US" sz="2000">
                <a:cs typeface="Comic Sans MS"/>
              </a:rPr>
              <a:t>two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types,</a:t>
            </a:r>
            <a:r>
              <a:rPr lang="en-US" sz="2000" spc="-6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LCFD</a:t>
            </a:r>
            <a:r>
              <a:rPr lang="en-US" sz="2000" b="1" spc="-4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and</a:t>
            </a:r>
            <a:r>
              <a:rPr lang="en-US" sz="2000" b="1" spc="-55">
                <a:cs typeface="Comic Sans MS"/>
              </a:rPr>
              <a:t> </a:t>
            </a:r>
            <a:r>
              <a:rPr lang="en-US" sz="2000" b="1" spc="-10">
                <a:cs typeface="Comic Sans MS"/>
              </a:rPr>
              <a:t>MCFD:</a:t>
            </a:r>
          </a:p>
          <a:p>
            <a:pPr marL="968375" marR="5080" indent="-514350" algn="just">
              <a:lnSpc>
                <a:spcPct val="100000"/>
              </a:lnSpc>
              <a:spcBef>
                <a:spcPts val="580"/>
              </a:spcBef>
              <a:buFont typeface="+mj-lt"/>
              <a:buAutoNum type="romanLcPeriod"/>
            </a:pPr>
            <a:r>
              <a:rPr lang="en-US" sz="2000" b="1">
                <a:cs typeface="Comic Sans MS"/>
              </a:rPr>
              <a:t>Less</a:t>
            </a:r>
            <a:r>
              <a:rPr lang="en-US" sz="2000" b="1" spc="150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than</a:t>
            </a:r>
            <a:r>
              <a:rPr lang="en-US" sz="2000" b="1" spc="160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Cumulative</a:t>
            </a:r>
            <a:r>
              <a:rPr lang="en-US" sz="2000" b="1" spc="165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Frequency</a:t>
            </a:r>
            <a:r>
              <a:rPr lang="en-US" sz="2000" b="1" spc="165">
                <a:cs typeface="Comic Sans MS"/>
              </a:rPr>
              <a:t>  </a:t>
            </a:r>
            <a:r>
              <a:rPr lang="en-US" sz="2000" b="1" spc="-10">
                <a:cs typeface="Comic Sans MS"/>
              </a:rPr>
              <a:t>Distribution </a:t>
            </a:r>
            <a:r>
              <a:rPr lang="en-US" sz="2000" b="1">
                <a:cs typeface="Comic Sans MS"/>
              </a:rPr>
              <a:t>(LCFD):</a:t>
            </a:r>
            <a:r>
              <a:rPr lang="en-US" sz="2000" b="1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shows</a:t>
            </a:r>
            <a:r>
              <a:rPr lang="en-US" sz="2000" spc="25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60">
                <a:cs typeface="Comic Sans MS"/>
              </a:rPr>
              <a:t> </a:t>
            </a:r>
            <a:r>
              <a:rPr lang="en-US" sz="2000">
                <a:cs typeface="Comic Sans MS"/>
              </a:rPr>
              <a:t>collection</a:t>
            </a:r>
            <a:r>
              <a:rPr lang="en-US" sz="2000" spc="24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70">
                <a:cs typeface="Comic Sans MS"/>
              </a:rPr>
              <a:t> </a:t>
            </a:r>
            <a:r>
              <a:rPr lang="en-US" sz="2000">
                <a:cs typeface="Comic Sans MS"/>
              </a:rPr>
              <a:t>cases</a:t>
            </a:r>
            <a:r>
              <a:rPr lang="en-US" sz="2000" spc="240">
                <a:cs typeface="Comic Sans MS"/>
              </a:rPr>
              <a:t> </a:t>
            </a:r>
            <a:r>
              <a:rPr lang="en-US" sz="2000">
                <a:cs typeface="Comic Sans MS"/>
              </a:rPr>
              <a:t>lying</a:t>
            </a:r>
            <a:r>
              <a:rPr lang="en-US" sz="2000" spc="254"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below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upper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-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boundaries</a:t>
            </a:r>
            <a:r>
              <a:rPr lang="en-US" sz="2000" b="1" spc="-1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each</a:t>
            </a:r>
            <a:r>
              <a:rPr lang="en-US" sz="2000" b="1" spc="-5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class.</a:t>
            </a:r>
            <a:endParaRPr lang="en-US" sz="2000">
              <a:cs typeface="Comic Sans MS"/>
            </a:endParaRPr>
          </a:p>
          <a:p>
            <a:pPr marL="968375" marR="5080" indent="-514350" algn="just">
              <a:lnSpc>
                <a:spcPct val="100000"/>
              </a:lnSpc>
              <a:spcBef>
                <a:spcPts val="600"/>
              </a:spcBef>
              <a:buFont typeface="+mj-lt"/>
              <a:buAutoNum type="romanLcPeriod"/>
            </a:pPr>
            <a:r>
              <a:rPr lang="en-US" sz="2000" b="1">
                <a:cs typeface="Comic Sans MS"/>
              </a:rPr>
              <a:t>More</a:t>
            </a:r>
            <a:r>
              <a:rPr lang="en-US" sz="2000" b="1" spc="50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than</a:t>
            </a:r>
            <a:r>
              <a:rPr lang="en-US" sz="2000" b="1" spc="50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Cumulative</a:t>
            </a:r>
            <a:r>
              <a:rPr lang="en-US" sz="2000" b="1" spc="55">
                <a:cs typeface="Comic Sans MS"/>
              </a:rPr>
              <a:t>  </a:t>
            </a:r>
            <a:r>
              <a:rPr lang="en-US" sz="2000" b="1">
                <a:cs typeface="Comic Sans MS"/>
              </a:rPr>
              <a:t>Frequency</a:t>
            </a:r>
            <a:r>
              <a:rPr lang="en-US" sz="2000" b="1" spc="55">
                <a:cs typeface="Comic Sans MS"/>
              </a:rPr>
              <a:t>  </a:t>
            </a:r>
            <a:r>
              <a:rPr lang="en-US" sz="2000" b="1" spc="-10">
                <a:cs typeface="Comic Sans MS"/>
              </a:rPr>
              <a:t>Distribution </a:t>
            </a:r>
            <a:r>
              <a:rPr lang="en-US" sz="2000" b="1">
                <a:cs typeface="Comic Sans MS"/>
              </a:rPr>
              <a:t>(MCFD):</a:t>
            </a:r>
            <a:r>
              <a:rPr lang="en-US" sz="2000" b="1" spc="-100">
                <a:cs typeface="Comic Sans MS"/>
              </a:rPr>
              <a:t> </a:t>
            </a:r>
            <a:r>
              <a:rPr lang="en-US" sz="2000">
                <a:cs typeface="Comic Sans MS"/>
              </a:rPr>
              <a:t>shows</a:t>
            </a:r>
            <a:r>
              <a:rPr lang="en-US" sz="2000" spc="10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14">
                <a:cs typeface="Comic Sans MS"/>
              </a:rPr>
              <a:t> </a:t>
            </a:r>
            <a:r>
              <a:rPr lang="en-US" sz="2000">
                <a:cs typeface="Comic Sans MS"/>
              </a:rPr>
              <a:t>collection</a:t>
            </a:r>
            <a:r>
              <a:rPr lang="en-US" sz="2000" spc="10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95">
                <a:cs typeface="Comic Sans MS"/>
              </a:rPr>
              <a:t> </a:t>
            </a:r>
            <a:r>
              <a:rPr lang="en-US" sz="2000">
                <a:cs typeface="Comic Sans MS"/>
              </a:rPr>
              <a:t>cases</a:t>
            </a:r>
            <a:r>
              <a:rPr lang="en-US" sz="2000" spc="85">
                <a:cs typeface="Comic Sans MS"/>
              </a:rPr>
              <a:t> </a:t>
            </a:r>
            <a:r>
              <a:rPr lang="en-US" sz="2000">
                <a:cs typeface="Comic Sans MS"/>
              </a:rPr>
              <a:t>lying</a:t>
            </a:r>
            <a:r>
              <a:rPr lang="en-US" sz="2000" spc="90"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above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lower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-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boundaries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each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class.</a:t>
            </a:r>
            <a:endParaRPr lang="en-US" sz="2000">
              <a:cs typeface="Comic Sans MS"/>
            </a:endParaRP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13526241-AD6C-247E-17B9-20F969D7A398}"/>
              </a:ext>
            </a:extLst>
          </p:cNvPr>
          <p:cNvPicPr/>
          <p:nvPr/>
        </p:nvPicPr>
        <p:blipFill>
          <a:blip r:embed="rId2" cstate="print"/>
          <a:srcRect t="2395" b="3487"/>
          <a:stretch/>
        </p:blipFill>
        <p:spPr>
          <a:xfrm>
            <a:off x="2307771" y="3679371"/>
            <a:ext cx="6106885" cy="2612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DC3DFA-C2AB-210D-43E5-AAB2290E2961}"/>
              </a:ext>
            </a:extLst>
          </p:cNvPr>
          <p:cNvSpPr txBox="1"/>
          <p:nvPr/>
        </p:nvSpPr>
        <p:spPr>
          <a:xfrm>
            <a:off x="228599" y="336682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>
                <a:cs typeface="Comic Sans MS"/>
              </a:rPr>
              <a:t>                      </a:t>
            </a:r>
            <a:r>
              <a:rPr lang="en-US" sz="2000" b="1">
                <a:cs typeface="Comic Sans MS"/>
              </a:rPr>
              <a:t>LCFD </a:t>
            </a:r>
            <a:r>
              <a:rPr lang="en-US" sz="2000">
                <a:cs typeface="Comic Sans MS"/>
              </a:rPr>
              <a:t>                                       </a:t>
            </a:r>
            <a:r>
              <a:rPr lang="en-US" sz="2000" b="1">
                <a:cs typeface="Comic Sans MS"/>
              </a:rPr>
              <a:t>MCFD</a:t>
            </a:r>
          </a:p>
        </p:txBody>
      </p:sp>
    </p:spTree>
    <p:extLst>
      <p:ext uri="{BB962C8B-B14F-4D97-AF65-F5344CB8AC3E}">
        <p14:creationId xmlns:p14="http://schemas.microsoft.com/office/powerpoint/2010/main" val="1366337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23C1D-27AB-B34A-B546-C098037F1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E14F5D-13DF-E36C-38D1-B46079504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41093-4A2C-64DD-AAE1-E7441E567BB0}"/>
              </a:ext>
            </a:extLst>
          </p:cNvPr>
          <p:cNvSpPr txBox="1"/>
          <p:nvPr/>
        </p:nvSpPr>
        <p:spPr>
          <a:xfrm>
            <a:off x="250371" y="1181825"/>
            <a:ext cx="11691258" cy="432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IN" sz="2400" b="1" u="sng">
                <a:solidFill>
                  <a:srgbClr val="009DD9"/>
                </a:solidFill>
              </a:rPr>
              <a:t>3. Relative Cumulative Frequency Distribution (RCFD):</a:t>
            </a:r>
          </a:p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r>
              <a:rPr lang="en-US" sz="2000">
                <a:cs typeface="Comic Sans MS"/>
              </a:rPr>
              <a:t>It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is</a:t>
            </a:r>
            <a:r>
              <a:rPr lang="en-US" sz="2000" spc="5">
                <a:cs typeface="Comic Sans MS"/>
              </a:rPr>
              <a:t>  </a:t>
            </a:r>
            <a:r>
              <a:rPr lang="en-US" sz="2000">
                <a:cs typeface="Comic Sans MS"/>
              </a:rPr>
              <a:t>used</a:t>
            </a:r>
            <a:r>
              <a:rPr lang="en-US" sz="2000" spc="-15">
                <a:cs typeface="Comic Sans MS"/>
              </a:rPr>
              <a:t>  </a:t>
            </a:r>
            <a:r>
              <a:rPr lang="en-US" sz="2000">
                <a:cs typeface="Comic Sans MS"/>
              </a:rPr>
              <a:t>to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determine</a:t>
            </a:r>
            <a:r>
              <a:rPr lang="en-US" sz="2000" spc="-5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5">
                <a:cs typeface="Comic Sans MS"/>
              </a:rPr>
              <a:t>  </a:t>
            </a:r>
            <a:r>
              <a:rPr lang="en-US" sz="2000">
                <a:cs typeface="Comic Sans MS"/>
              </a:rPr>
              <a:t>ratio</a:t>
            </a:r>
            <a:r>
              <a:rPr lang="en-US" sz="2000" spc="-15">
                <a:cs typeface="Comic Sans MS"/>
              </a:rPr>
              <a:t>  </a:t>
            </a:r>
            <a:r>
              <a:rPr lang="en-US" sz="2000">
                <a:cs typeface="Comic Sans MS"/>
              </a:rPr>
              <a:t>or</a:t>
            </a:r>
            <a:r>
              <a:rPr lang="en-US" sz="2000" spc="-1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5">
                <a:cs typeface="Comic Sans MS"/>
              </a:rPr>
              <a:t>  </a:t>
            </a:r>
            <a:r>
              <a:rPr lang="en-US" sz="2000">
                <a:cs typeface="Comic Sans MS"/>
              </a:rPr>
              <a:t>percentage</a:t>
            </a:r>
            <a:r>
              <a:rPr lang="en-US" sz="2000" spc="-15">
                <a:cs typeface="Comic Sans MS"/>
              </a:rPr>
              <a:t>  </a:t>
            </a:r>
            <a:r>
              <a:rPr lang="en-US" sz="2000" spc="-25">
                <a:cs typeface="Comic Sans MS"/>
              </a:rPr>
              <a:t>of </a:t>
            </a:r>
            <a:r>
              <a:rPr lang="en-US" sz="2000">
                <a:cs typeface="Comic Sans MS"/>
              </a:rPr>
              <a:t>observations</a:t>
            </a:r>
            <a:r>
              <a:rPr lang="en-US" sz="2000" spc="45">
                <a:cs typeface="Comic Sans MS"/>
              </a:rPr>
              <a:t>  </a:t>
            </a:r>
            <a:r>
              <a:rPr lang="en-US" sz="2000">
                <a:cs typeface="Comic Sans MS"/>
              </a:rPr>
              <a:t>that</a:t>
            </a:r>
            <a:r>
              <a:rPr lang="en-US" sz="2000" spc="55">
                <a:cs typeface="Comic Sans MS"/>
              </a:rPr>
              <a:t>  </a:t>
            </a:r>
            <a:r>
              <a:rPr lang="en-US" sz="2000">
                <a:cs typeface="Comic Sans MS"/>
              </a:rPr>
              <a:t>lie</a:t>
            </a:r>
            <a:r>
              <a:rPr lang="en-US" sz="2000" spc="65">
                <a:cs typeface="Comic Sans MS"/>
              </a:rPr>
              <a:t>  </a:t>
            </a:r>
            <a:r>
              <a:rPr lang="en-US" sz="2000">
                <a:cs typeface="Comic Sans MS"/>
              </a:rPr>
              <a:t>below</a:t>
            </a:r>
            <a:r>
              <a:rPr lang="en-US" sz="2000" spc="55">
                <a:cs typeface="Comic Sans MS"/>
              </a:rPr>
              <a:t>  </a:t>
            </a:r>
            <a:r>
              <a:rPr lang="en-US" sz="2000">
                <a:cs typeface="Comic Sans MS"/>
              </a:rPr>
              <a:t>or</a:t>
            </a:r>
            <a:r>
              <a:rPr lang="en-US" sz="2000" spc="140">
                <a:cs typeface="Comic Sans MS"/>
              </a:rPr>
              <a:t>  </a:t>
            </a:r>
            <a:r>
              <a:rPr lang="en-US" sz="2000">
                <a:cs typeface="Comic Sans MS"/>
              </a:rPr>
              <a:t>above</a:t>
            </a:r>
            <a:r>
              <a:rPr lang="en-US" sz="2000" spc="60">
                <a:cs typeface="Comic Sans MS"/>
              </a:rPr>
              <a:t>  </a:t>
            </a:r>
            <a:r>
              <a:rPr lang="en-US" sz="2000">
                <a:cs typeface="Comic Sans MS"/>
              </a:rPr>
              <a:t>a</a:t>
            </a:r>
            <a:r>
              <a:rPr lang="en-US" sz="2000" spc="60">
                <a:cs typeface="Comic Sans MS"/>
              </a:rPr>
              <a:t>  </a:t>
            </a:r>
            <a:r>
              <a:rPr lang="en-US" sz="2000">
                <a:cs typeface="Comic Sans MS"/>
              </a:rPr>
              <a:t>certain</a:t>
            </a:r>
            <a:r>
              <a:rPr lang="en-US" sz="2000" spc="55">
                <a:cs typeface="Comic Sans MS"/>
              </a:rPr>
              <a:t>  </a:t>
            </a:r>
            <a:r>
              <a:rPr lang="en-US" sz="2000" spc="-10">
                <a:cs typeface="Comic Sans MS"/>
              </a:rPr>
              <a:t>value/class </a:t>
            </a:r>
            <a:r>
              <a:rPr lang="en-US" sz="2000">
                <a:cs typeface="Comic Sans MS"/>
              </a:rPr>
              <a:t>boundary,</a:t>
            </a:r>
            <a:r>
              <a:rPr lang="en-US" sz="2000" spc="165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total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frequency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70">
                <a:cs typeface="Comic Sans MS"/>
              </a:rPr>
              <a:t> </a:t>
            </a:r>
            <a:r>
              <a:rPr lang="en-US" sz="2000">
                <a:cs typeface="Comic Sans MS"/>
              </a:rPr>
              <a:t>all</a:t>
            </a:r>
            <a:r>
              <a:rPr lang="en-US" sz="2000" spc="1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18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classes.</a:t>
            </a:r>
            <a:r>
              <a:rPr lang="en-US" sz="2000" spc="185">
                <a:cs typeface="Comic Sans MS"/>
              </a:rPr>
              <a:t> </a:t>
            </a:r>
            <a:r>
              <a:rPr lang="en-US" sz="2000">
                <a:cs typeface="Comic Sans MS"/>
              </a:rPr>
              <a:t>These</a:t>
            </a:r>
            <a:r>
              <a:rPr lang="en-US" sz="2000" spc="18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are </a:t>
            </a:r>
            <a:r>
              <a:rPr lang="en-US" sz="2000">
                <a:cs typeface="Comic Sans MS"/>
              </a:rPr>
              <a:t>of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two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types: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LRCFD</a:t>
            </a:r>
            <a:r>
              <a:rPr lang="en-US" sz="2000" spc="-105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4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MRCFD.</a:t>
            </a:r>
          </a:p>
          <a:p>
            <a:pPr marL="488950">
              <a:spcBef>
                <a:spcPts val="940"/>
              </a:spcBef>
              <a:tabLst>
                <a:tab pos="2447290" algn="l"/>
                <a:tab pos="3090545" algn="l"/>
                <a:tab pos="4149725" algn="l"/>
                <a:tab pos="5247640" algn="l"/>
                <a:tab pos="5878195" algn="l"/>
                <a:tab pos="6725920" algn="l"/>
              </a:tabLst>
            </a:pPr>
            <a:endParaRPr lang="en-US" sz="2000">
              <a:cs typeface="Comic Sans MS"/>
            </a:endParaRPr>
          </a:p>
          <a:p>
            <a:pPr marL="354965" marR="76835" indent="-342900">
              <a:lnSpc>
                <a:spcPct val="104099"/>
              </a:lnSpc>
              <a:spcBef>
                <a:spcPts val="405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sz="2000" b="1">
                <a:cs typeface="Comic Sans MS"/>
              </a:rPr>
              <a:t>Less</a:t>
            </a:r>
            <a:r>
              <a:rPr lang="en-US" sz="2000" b="1" spc="-15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than</a:t>
            </a:r>
            <a:r>
              <a:rPr lang="en-US" sz="2000" b="1" spc="-18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Relative</a:t>
            </a:r>
            <a:r>
              <a:rPr lang="en-US" sz="2000" b="1" spc="-14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Cumulative</a:t>
            </a:r>
            <a:r>
              <a:rPr lang="en-US" sz="2000" b="1" spc="-17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Frequency</a:t>
            </a:r>
            <a:r>
              <a:rPr lang="en-US" sz="2000" b="1" spc="-15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Distribution</a:t>
            </a:r>
            <a:r>
              <a:rPr lang="en-US" sz="2000" b="1" spc="-150">
                <a:cs typeface="Comic Sans MS"/>
              </a:rPr>
              <a:t> </a:t>
            </a:r>
            <a:r>
              <a:rPr lang="en-US" sz="2000" b="1" spc="-10">
                <a:cs typeface="Comic Sans MS"/>
              </a:rPr>
              <a:t>(LRCFD): </a:t>
            </a:r>
            <a:r>
              <a:rPr lang="en-US" sz="2000">
                <a:cs typeface="Comic Sans MS"/>
              </a:rPr>
              <a:t>A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table</a:t>
            </a:r>
            <a:r>
              <a:rPr lang="en-US" sz="2000" spc="-7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presenting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ratio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cumulative</a:t>
            </a:r>
            <a:r>
              <a:rPr lang="en-US" sz="2000" spc="-8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frequency</a:t>
            </a:r>
            <a:r>
              <a:rPr lang="en-US" sz="2000" spc="-8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less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than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upper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boundary</a:t>
            </a:r>
            <a:r>
              <a:rPr lang="en-US" sz="2000" b="1" spc="-1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each</a:t>
            </a:r>
            <a:r>
              <a:rPr lang="en-US" sz="2000" b="1" spc="-12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to</a:t>
            </a:r>
            <a:r>
              <a:rPr lang="en-US" sz="2000" b="1" spc="-9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1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total</a:t>
            </a:r>
            <a:r>
              <a:rPr lang="en-US" sz="2000" b="1" spc="-13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frequency</a:t>
            </a:r>
            <a:r>
              <a:rPr lang="en-US" sz="2000" b="1" spc="-12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25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509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all</a:t>
            </a:r>
            <a:r>
              <a:rPr lang="en-US" sz="2000" b="1" spc="-7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classes</a:t>
            </a:r>
            <a:endParaRPr lang="en-US" sz="2000">
              <a:cs typeface="Comic Sans MS"/>
            </a:endParaRPr>
          </a:p>
          <a:p>
            <a:pPr marL="354965" marR="82550" indent="-342900">
              <a:lnSpc>
                <a:spcPct val="104099"/>
              </a:lnSpc>
              <a:spcBef>
                <a:spcPts val="489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endParaRPr lang="en-US" sz="2000" b="1">
              <a:cs typeface="Comic Sans MS"/>
            </a:endParaRPr>
          </a:p>
          <a:p>
            <a:pPr marL="354965" marR="82550" indent="-342900">
              <a:lnSpc>
                <a:spcPct val="104099"/>
              </a:lnSpc>
              <a:spcBef>
                <a:spcPts val="489"/>
              </a:spcBef>
              <a:buFont typeface="Arial" panose="020B0604020202020204" pitchFamily="34" charset="0"/>
              <a:buChar char="•"/>
              <a:tabLst>
                <a:tab pos="332740" algn="l"/>
              </a:tabLst>
            </a:pPr>
            <a:r>
              <a:rPr lang="en-US" sz="2000" b="1">
                <a:cs typeface="Comic Sans MS"/>
              </a:rPr>
              <a:t>More</a:t>
            </a:r>
            <a:r>
              <a:rPr lang="en-US" sz="2000" b="1" spc="-14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than</a:t>
            </a:r>
            <a:r>
              <a:rPr lang="en-US" sz="2000" b="1" spc="-18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Relative</a:t>
            </a:r>
            <a:r>
              <a:rPr lang="en-US" sz="2000" b="1" spc="-15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Cumulative</a:t>
            </a:r>
            <a:r>
              <a:rPr lang="en-US" sz="2000" b="1" spc="-16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Frequency</a:t>
            </a:r>
            <a:r>
              <a:rPr lang="en-US" sz="2000" b="1" spc="-16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Distribution</a:t>
            </a:r>
            <a:r>
              <a:rPr lang="en-US" sz="2000" b="1" spc="-155">
                <a:cs typeface="Comic Sans MS"/>
              </a:rPr>
              <a:t> </a:t>
            </a:r>
            <a:r>
              <a:rPr lang="en-US" sz="2000" b="1" spc="-10">
                <a:cs typeface="Comic Sans MS"/>
              </a:rPr>
              <a:t>(MRCFD): </a:t>
            </a:r>
            <a:r>
              <a:rPr lang="en-US" sz="2000">
                <a:cs typeface="Comic Sans MS"/>
              </a:rPr>
              <a:t>A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table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presenting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>
                <a:cs typeface="Comic Sans MS"/>
              </a:rPr>
              <a:t>ratio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cumulative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frequency</a:t>
            </a:r>
            <a:r>
              <a:rPr lang="en-US" sz="2000" spc="-90">
                <a:cs typeface="Comic Sans MS"/>
              </a:rPr>
              <a:t> </a:t>
            </a:r>
            <a:r>
              <a:rPr lang="en-US" sz="2000" b="1" spc="-20">
                <a:solidFill>
                  <a:srgbClr val="00AE4F"/>
                </a:solidFill>
                <a:cs typeface="Comic Sans MS"/>
              </a:rPr>
              <a:t>more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than</a:t>
            </a:r>
            <a:r>
              <a:rPr lang="en-US" sz="2000" b="1" spc="-114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lower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boundary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each</a:t>
            </a:r>
            <a:r>
              <a:rPr lang="en-US" sz="2000" b="1" spc="-10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class</a:t>
            </a:r>
            <a:r>
              <a:rPr lang="en-US" sz="2000" b="1" spc="-9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to</a:t>
            </a:r>
            <a:r>
              <a:rPr lang="en-US" sz="2000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10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total</a:t>
            </a:r>
            <a:r>
              <a:rPr lang="en-US" sz="2000" b="1" spc="-110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frequency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of</a:t>
            </a:r>
            <a:r>
              <a:rPr lang="en-US" sz="2000" b="1" spc="-7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all</a:t>
            </a:r>
            <a:r>
              <a:rPr lang="en-US" sz="2000" b="1" spc="-4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the</a:t>
            </a:r>
            <a:r>
              <a:rPr lang="en-US" sz="2000" b="1" spc="-6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 spc="-10">
                <a:solidFill>
                  <a:srgbClr val="00AE4F"/>
                </a:solidFill>
                <a:cs typeface="Comic Sans MS"/>
              </a:rPr>
              <a:t>classes.</a:t>
            </a:r>
            <a:endParaRPr lang="en-US" sz="200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6180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C9E4-CF45-8E0C-D839-D132822D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D771E1-12C1-1A85-BC0F-E754568E3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710AC9FB-9079-DC39-4469-E42AB9306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181057"/>
              </p:ext>
            </p:extLst>
          </p:nvPr>
        </p:nvGraphicFramePr>
        <p:xfrm>
          <a:off x="555705" y="1034496"/>
          <a:ext cx="5028667" cy="3907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844">
                <a:tc>
                  <a:txBody>
                    <a:bodyPr/>
                    <a:lstStyle/>
                    <a:p>
                      <a:pPr marL="91440">
                        <a:lnSpc>
                          <a:spcPts val="2235"/>
                        </a:lnSpc>
                      </a:pPr>
                      <a:r>
                        <a:rPr lang="en-IN" sz="1800" b="1" spc="-65">
                          <a:latin typeface="+mn-lt"/>
                          <a:cs typeface="Times New Roman"/>
                        </a:rPr>
                        <a:t>Test Score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35"/>
                        </a:lnSpc>
                      </a:pPr>
                      <a:r>
                        <a:rPr sz="1800" b="1" spc="-25">
                          <a:latin typeface="+mn-lt"/>
                          <a:cs typeface="Times New Roman"/>
                        </a:rPr>
                        <a:t>LCF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spc="-25">
                          <a:latin typeface="+mn-lt"/>
                          <a:cs typeface="Times New Roman"/>
                        </a:rPr>
                        <a:t>LRCF</a:t>
                      </a:r>
                      <a:endParaRPr lang="en-IN"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35"/>
                        </a:lnSpc>
                      </a:pPr>
                      <a:r>
                        <a:rPr lang="en-IN" sz="1800" b="1" spc="-25">
                          <a:latin typeface="+mn-lt"/>
                          <a:cs typeface="Times New Roman"/>
                        </a:rPr>
                        <a:t>LPCF</a:t>
                      </a:r>
                      <a:endParaRPr lang="en-IN"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58"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37.5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50">
                          <a:latin typeface="+mn-lt"/>
                          <a:cs typeface="Times New Roman"/>
                        </a:rPr>
                        <a:t>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sz="1600" spc="-60">
                          <a:latin typeface="+mn-lt"/>
                          <a:cs typeface="Times New Roman"/>
                        </a:rPr>
                        <a:t>0</a:t>
                      </a:r>
                      <a:r>
                        <a:rPr lang="en-IN" sz="1600" spc="-6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60">
                          <a:latin typeface="+mn-lt"/>
                          <a:cs typeface="Times New Roman"/>
                        </a:rPr>
                        <a:t>/</a:t>
                      </a:r>
                      <a:r>
                        <a:rPr lang="en-IN" sz="1600" spc="-6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60">
                          <a:latin typeface="+mn-lt"/>
                          <a:cs typeface="Times New Roman"/>
                        </a:rPr>
                        <a:t>40</a:t>
                      </a:r>
                      <a:r>
                        <a:rPr lang="en-IN" sz="1600" spc="-6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6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6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60">
                          <a:latin typeface="+mn-lt"/>
                          <a:cs typeface="Times New Roman"/>
                        </a:rPr>
                        <a:t>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47.5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50">
                          <a:latin typeface="+mn-lt"/>
                          <a:cs typeface="Times New Roman"/>
                        </a:rPr>
                        <a:t>4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sz="1600" spc="-95">
                          <a:latin typeface="+mn-lt"/>
                          <a:cs typeface="Times New Roman"/>
                        </a:rPr>
                        <a:t>4</a:t>
                      </a:r>
                      <a:r>
                        <a:rPr lang="en-IN" sz="1600" spc="-9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5">
                          <a:latin typeface="+mn-lt"/>
                          <a:cs typeface="Times New Roman"/>
                        </a:rPr>
                        <a:t>/</a:t>
                      </a:r>
                      <a:r>
                        <a:rPr lang="en-IN" sz="1600" spc="-9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5">
                          <a:latin typeface="+mn-lt"/>
                          <a:cs typeface="Times New Roman"/>
                        </a:rPr>
                        <a:t>40</a:t>
                      </a:r>
                      <a:r>
                        <a:rPr lang="en-IN" sz="1600" spc="-9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5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9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5">
                          <a:latin typeface="+mn-lt"/>
                          <a:cs typeface="Times New Roman"/>
                        </a:rPr>
                        <a:t>0.1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10%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17"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57.5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lang="en-IN" sz="1600" spc="-285">
                          <a:latin typeface="+mn-lt"/>
                          <a:cs typeface="Times New Roman"/>
                        </a:rPr>
                        <a:t>12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sz="1600" spc="-110">
                          <a:latin typeface="+mn-lt"/>
                          <a:cs typeface="Times New Roman"/>
                        </a:rPr>
                        <a:t>12</a:t>
                      </a:r>
                      <a:r>
                        <a:rPr lang="en-IN" sz="1600" spc="-11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10">
                          <a:latin typeface="+mn-lt"/>
                          <a:cs typeface="Times New Roman"/>
                        </a:rPr>
                        <a:t>/</a:t>
                      </a:r>
                      <a:r>
                        <a:rPr lang="en-IN" sz="1600" spc="-11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10">
                          <a:latin typeface="+mn-lt"/>
                          <a:cs typeface="Times New Roman"/>
                        </a:rPr>
                        <a:t>40</a:t>
                      </a:r>
                      <a:r>
                        <a:rPr lang="en-IN" sz="1600" spc="-11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1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11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10">
                          <a:latin typeface="+mn-lt"/>
                          <a:cs typeface="Times New Roman"/>
                        </a:rPr>
                        <a:t>0.3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30%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329"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67.5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25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25/40 = 0.625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sz="1600" spc="-35">
                          <a:latin typeface="+mn-lt"/>
                          <a:cs typeface="Times New Roman"/>
                        </a:rPr>
                        <a:t>62.5%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329"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77.5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35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35/40 = 0.875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40"/>
                        </a:lnSpc>
                      </a:pPr>
                      <a:r>
                        <a:rPr sz="1600" spc="-35">
                          <a:latin typeface="+mn-lt"/>
                          <a:cs typeface="Times New Roman"/>
                        </a:rPr>
                        <a:t>87.5%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208">
                <a:tc>
                  <a:txBody>
                    <a:bodyPr/>
                    <a:lstStyle/>
                    <a:p>
                      <a:pPr marL="91440">
                        <a:lnSpc>
                          <a:spcPts val="2245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87.5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45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38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38/40 = 0.95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spc="-35">
                          <a:latin typeface="+mn-lt"/>
                          <a:cs typeface="Times New Roman"/>
                        </a:rPr>
                        <a:t>95%</a:t>
                      </a:r>
                      <a:endParaRPr lang="en-IN"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004">
                <a:tc>
                  <a:txBody>
                    <a:bodyPr/>
                    <a:lstStyle/>
                    <a:p>
                      <a:pPr marL="91440">
                        <a:lnSpc>
                          <a:spcPts val="23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Less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97.5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3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40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340"/>
                        </a:lnSpc>
                      </a:pPr>
                      <a:r>
                        <a:rPr sz="1600" spc="-90">
                          <a:latin typeface="+mn-lt"/>
                          <a:cs typeface="Times New Roman"/>
                        </a:rPr>
                        <a:t>40/40</a:t>
                      </a:r>
                      <a:r>
                        <a:rPr lang="en-IN" sz="1600" spc="-9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9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90">
                          <a:latin typeface="+mn-lt"/>
                          <a:cs typeface="Times New Roman"/>
                        </a:rPr>
                        <a:t>1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ts val="2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spc="-35">
                          <a:latin typeface="+mn-lt"/>
                          <a:cs typeface="Times New Roman"/>
                        </a:rPr>
                        <a:t>100%</a:t>
                      </a:r>
                      <a:endParaRPr lang="en-IN"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6E8157-4200-89B1-D831-BDF907099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2790"/>
              </p:ext>
            </p:extLst>
          </p:nvPr>
        </p:nvGraphicFramePr>
        <p:xfrm>
          <a:off x="6019798" y="1034492"/>
          <a:ext cx="5529945" cy="3907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985">
                <a:tc>
                  <a:txBody>
                    <a:bodyPr/>
                    <a:lstStyle/>
                    <a:p>
                      <a:pPr marL="103505" algn="ctr">
                        <a:lnSpc>
                          <a:spcPts val="2240"/>
                        </a:lnSpc>
                      </a:pPr>
                      <a:r>
                        <a:rPr lang="en-IN" sz="1800" b="1" spc="-160">
                          <a:latin typeface="+mn-lt"/>
                          <a:cs typeface="Times New Roman"/>
                        </a:rPr>
                        <a:t>Test Score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ts val="2240"/>
                        </a:lnSpc>
                      </a:pPr>
                      <a:r>
                        <a:rPr lang="en-IN" sz="1800" b="1">
                          <a:latin typeface="+mn-lt"/>
                          <a:cs typeface="Times New Roman"/>
                        </a:rPr>
                        <a:t>MCF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ts val="2240"/>
                        </a:lnSpc>
                      </a:pPr>
                      <a:r>
                        <a:rPr lang="en-IN" sz="1800" b="1">
                          <a:latin typeface="+mn-lt"/>
                          <a:cs typeface="Times New Roman"/>
                        </a:rPr>
                        <a:t>MRCF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ts val="2240"/>
                        </a:lnSpc>
                      </a:pPr>
                      <a:r>
                        <a:rPr lang="en-IN" sz="1800" b="1">
                          <a:latin typeface="+mn-lt"/>
                          <a:cs typeface="Times New Roman"/>
                        </a:rPr>
                        <a:t>MPCF</a:t>
                      </a:r>
                      <a:endParaRPr sz="1800" b="1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37.5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2240"/>
                        </a:lnSpc>
                      </a:pPr>
                      <a:r>
                        <a:rPr sz="1600" spc="-25">
                          <a:latin typeface="+mn-lt"/>
                          <a:cs typeface="Times New Roman"/>
                        </a:rPr>
                        <a:t>40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ts val="2240"/>
                        </a:lnSpc>
                      </a:pPr>
                      <a:r>
                        <a:rPr sz="1600" spc="-55">
                          <a:latin typeface="+mn-lt"/>
                          <a:cs typeface="Times New Roman"/>
                        </a:rPr>
                        <a:t>40/40</a:t>
                      </a:r>
                      <a:r>
                        <a:rPr lang="en-IN" sz="1600" spc="-5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55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5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55">
                          <a:latin typeface="+mn-lt"/>
                          <a:cs typeface="Times New Roman"/>
                        </a:rPr>
                        <a:t>1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100%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47.5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2240"/>
                        </a:lnSpc>
                      </a:pPr>
                      <a:r>
                        <a:rPr sz="1600" spc="-25">
                          <a:latin typeface="+mn-lt"/>
                          <a:cs typeface="Times New Roman"/>
                        </a:rPr>
                        <a:t>36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36/40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0.9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90%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57.5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2240"/>
                        </a:lnSpc>
                      </a:pPr>
                      <a:r>
                        <a:rPr sz="1600" spc="-25">
                          <a:latin typeface="+mn-lt"/>
                          <a:cs typeface="Times New Roman"/>
                        </a:rPr>
                        <a:t>28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28/40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0.7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ts val="2240"/>
                        </a:lnSpc>
                      </a:pPr>
                      <a:r>
                        <a:rPr lang="en-IN" sz="1600">
                          <a:latin typeface="+mn-lt"/>
                          <a:cs typeface="Times New Roman"/>
                        </a:rPr>
                        <a:t>70%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3505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67.5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ts val="2240"/>
                        </a:lnSpc>
                      </a:pPr>
                      <a:r>
                        <a:rPr sz="1600" spc="-25">
                          <a:latin typeface="+mn-lt"/>
                          <a:cs typeface="Times New Roman"/>
                        </a:rPr>
                        <a:t>15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ts val="2240"/>
                        </a:lnSpc>
                      </a:pPr>
                      <a:r>
                        <a:rPr sz="1600" spc="-165">
                          <a:latin typeface="+mn-lt"/>
                          <a:cs typeface="Times New Roman"/>
                        </a:rPr>
                        <a:t>15/40</a:t>
                      </a:r>
                      <a:r>
                        <a:rPr lang="en-IN" sz="1600" spc="-16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65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16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65">
                          <a:latin typeface="+mn-lt"/>
                          <a:cs typeface="Times New Roman"/>
                        </a:rPr>
                        <a:t>0.375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2240"/>
                        </a:lnSpc>
                      </a:pPr>
                      <a:r>
                        <a:rPr sz="1600" spc="-10">
                          <a:latin typeface="+mn-lt"/>
                          <a:cs typeface="Times New Roman"/>
                        </a:rPr>
                        <a:t>37.5</a:t>
                      </a:r>
                      <a:r>
                        <a:rPr lang="en-IN" sz="1600" spc="-10">
                          <a:latin typeface="+mn-lt"/>
                          <a:cs typeface="Times New Roman"/>
                        </a:rPr>
                        <a:t>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77.5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ts val="2240"/>
                        </a:lnSpc>
                      </a:pPr>
                      <a:r>
                        <a:rPr sz="1600" spc="-50">
                          <a:latin typeface="+mn-lt"/>
                          <a:cs typeface="Times New Roman"/>
                        </a:rPr>
                        <a:t>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ts val="2240"/>
                        </a:lnSpc>
                      </a:pPr>
                      <a:r>
                        <a:rPr sz="1600" spc="-105">
                          <a:latin typeface="+mn-lt"/>
                          <a:cs typeface="Times New Roman"/>
                        </a:rPr>
                        <a:t>5/40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10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105">
                          <a:latin typeface="+mn-lt"/>
                          <a:cs typeface="Times New Roman"/>
                        </a:rPr>
                        <a:t>0.125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2240"/>
                        </a:lnSpc>
                      </a:pPr>
                      <a:r>
                        <a:rPr sz="1600" spc="-10">
                          <a:latin typeface="+mn-lt"/>
                          <a:cs typeface="Times New Roman"/>
                        </a:rPr>
                        <a:t>12.5%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87.5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ts val="2240"/>
                        </a:lnSpc>
                      </a:pPr>
                      <a:r>
                        <a:rPr sz="1600" spc="-50">
                          <a:latin typeface="+mn-lt"/>
                          <a:cs typeface="Times New Roman"/>
                        </a:rPr>
                        <a:t>2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ts val="2240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2/40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0.05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ts val="2240"/>
                        </a:lnSpc>
                      </a:pPr>
                      <a:r>
                        <a:rPr lang="en-IN" sz="1600" spc="-325">
                          <a:latin typeface="+mn-lt"/>
                          <a:cs typeface="Times New Roman"/>
                        </a:rPr>
                        <a:t>5    %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091">
                <a:tc>
                  <a:txBody>
                    <a:bodyPr/>
                    <a:lstStyle/>
                    <a:p>
                      <a:pPr marL="102870" algn="ctr">
                        <a:lnSpc>
                          <a:spcPts val="2245"/>
                        </a:lnSpc>
                      </a:pPr>
                      <a:r>
                        <a:rPr sz="1600" spc="-80">
                          <a:latin typeface="+mn-lt"/>
                          <a:cs typeface="Times New Roman"/>
                        </a:rPr>
                        <a:t>More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than</a:t>
                      </a:r>
                      <a:r>
                        <a:rPr lang="en-IN" sz="1600" spc="-80">
                          <a:latin typeface="+mn-lt"/>
                          <a:cs typeface="Times New Roman"/>
                        </a:rPr>
                        <a:t>  </a:t>
                      </a:r>
                      <a:r>
                        <a:rPr sz="1600" spc="-80">
                          <a:latin typeface="+mn-lt"/>
                          <a:cs typeface="Times New Roman"/>
                        </a:rPr>
                        <a:t>97.5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ts val="2245"/>
                        </a:lnSpc>
                      </a:pPr>
                      <a:r>
                        <a:rPr sz="1600" spc="-50">
                          <a:latin typeface="+mn-lt"/>
                          <a:cs typeface="Times New Roman"/>
                        </a:rPr>
                        <a:t>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2245"/>
                        </a:lnSpc>
                      </a:pPr>
                      <a:r>
                        <a:rPr sz="1600" spc="-25">
                          <a:latin typeface="+mn-lt"/>
                          <a:cs typeface="Times New Roman"/>
                        </a:rPr>
                        <a:t>0/40</a:t>
                      </a:r>
                      <a:r>
                        <a:rPr lang="en-IN" sz="16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25">
                          <a:latin typeface="+mn-lt"/>
                          <a:cs typeface="Times New Roman"/>
                        </a:rPr>
                        <a:t>=</a:t>
                      </a:r>
                      <a:r>
                        <a:rPr lang="en-IN" sz="16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600" spc="-25">
                          <a:latin typeface="+mn-lt"/>
                          <a:cs typeface="Times New Roman"/>
                        </a:rPr>
                        <a:t>0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ts val="2245"/>
                        </a:lnSpc>
                      </a:pPr>
                      <a:r>
                        <a:rPr lang="en-IN" sz="1600" spc="-325">
                          <a:latin typeface="+mn-lt"/>
                          <a:cs typeface="Times New Roman"/>
                        </a:rPr>
                        <a:t>0   %</a:t>
                      </a:r>
                      <a:endParaRPr sz="16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96D907-1F33-5A5A-B398-C0CFCA3AE41C}"/>
              </a:ext>
            </a:extLst>
          </p:cNvPr>
          <p:cNvSpPr txBox="1"/>
          <p:nvPr/>
        </p:nvSpPr>
        <p:spPr>
          <a:xfrm>
            <a:off x="6193972" y="435429"/>
            <a:ext cx="3102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-10">
                <a:latin typeface="Arial"/>
                <a:cs typeface="Arial"/>
              </a:rPr>
              <a:t>MRCFD</a:t>
            </a:r>
            <a:endParaRPr lang="en-IN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9C4D8-9CC5-6AE7-14FC-FF9100909DEC}"/>
              </a:ext>
            </a:extLst>
          </p:cNvPr>
          <p:cNvSpPr txBox="1"/>
          <p:nvPr/>
        </p:nvSpPr>
        <p:spPr>
          <a:xfrm>
            <a:off x="751115" y="522515"/>
            <a:ext cx="3102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-10">
                <a:latin typeface="Arial"/>
                <a:cs typeface="Arial"/>
              </a:rPr>
              <a:t>LRCFD</a:t>
            </a:r>
            <a:endParaRPr lang="en-IN" sz="2000" b="1"/>
          </a:p>
        </p:txBody>
      </p:sp>
    </p:spTree>
    <p:extLst>
      <p:ext uri="{BB962C8B-B14F-4D97-AF65-F5344CB8AC3E}">
        <p14:creationId xmlns:p14="http://schemas.microsoft.com/office/powerpoint/2010/main" val="1187693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160-DD89-8F2F-CA4E-4DACF582E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BA67C1-67C4-2523-D2DD-9639EF5A1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963C57B-6CDB-1C26-6326-D09313FA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526" y="168609"/>
            <a:ext cx="8691977" cy="529558"/>
          </a:xfrm>
        </p:spPr>
        <p:txBody>
          <a:bodyPr/>
          <a:lstStyle/>
          <a:p>
            <a:pPr algn="ctr"/>
            <a:r>
              <a:rPr lang="en-US" sz="2800" u="sng">
                <a:solidFill>
                  <a:srgbClr val="006EBE"/>
                </a:solidFill>
              </a:rPr>
              <a:t>Graphic Methods of Data presentation</a:t>
            </a:r>
            <a:endParaRPr lang="en-IN" sz="2800" u="sng">
              <a:solidFill>
                <a:srgbClr val="006E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D855C-EB4D-0109-BA95-FACF2943180B}"/>
              </a:ext>
            </a:extLst>
          </p:cNvPr>
          <p:cNvSpPr txBox="1"/>
          <p:nvPr/>
        </p:nvSpPr>
        <p:spPr>
          <a:xfrm>
            <a:off x="3048000" y="626707"/>
            <a:ext cx="6096000" cy="13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4045" indent="-601345">
              <a:lnSpc>
                <a:spcPts val="3535"/>
              </a:lnSpc>
              <a:buSzPct val="114285"/>
              <a:buAutoNum type="arabicPeriod"/>
              <a:tabLst>
                <a:tab pos="614045" algn="l"/>
              </a:tabLst>
            </a:pPr>
            <a:r>
              <a:rPr lang="en-US" sz="2000" b="1" spc="-10">
                <a:cs typeface="Comic Sans MS"/>
              </a:rPr>
              <a:t>Histogram</a:t>
            </a:r>
            <a:endParaRPr lang="en-US" sz="2000" spc="-10">
              <a:cs typeface="Comic Sans MS"/>
            </a:endParaRPr>
          </a:p>
          <a:p>
            <a:pPr marL="614045" indent="-601345">
              <a:lnSpc>
                <a:spcPts val="3535"/>
              </a:lnSpc>
              <a:buSzPct val="114285"/>
              <a:buAutoNum type="arabicPeriod"/>
              <a:tabLst>
                <a:tab pos="614045" algn="l"/>
              </a:tabLst>
            </a:pPr>
            <a:r>
              <a:rPr lang="en-US" sz="2000" b="1">
                <a:cs typeface="Comic Sans MS"/>
              </a:rPr>
              <a:t>Frequency</a:t>
            </a:r>
            <a:r>
              <a:rPr lang="en-US" sz="2000" b="1" spc="-13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Polygon</a:t>
            </a:r>
            <a:r>
              <a:rPr lang="en-US" sz="2000" b="1" spc="-165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(Line</a:t>
            </a:r>
            <a:r>
              <a:rPr lang="en-US" sz="2000" b="1" spc="-150">
                <a:cs typeface="Comic Sans MS"/>
              </a:rPr>
              <a:t> </a:t>
            </a:r>
            <a:r>
              <a:rPr lang="en-US" sz="2000" b="1" spc="-10">
                <a:cs typeface="Comic Sans MS"/>
              </a:rPr>
              <a:t>graph)</a:t>
            </a:r>
            <a:endParaRPr lang="en-US" sz="2000" spc="-10">
              <a:cs typeface="Comic Sans MS"/>
            </a:endParaRPr>
          </a:p>
          <a:p>
            <a:pPr marL="614045" indent="-601345">
              <a:lnSpc>
                <a:spcPts val="3535"/>
              </a:lnSpc>
              <a:buSzPct val="114285"/>
              <a:buAutoNum type="arabicPeriod"/>
              <a:tabLst>
                <a:tab pos="614045" algn="l"/>
              </a:tabLst>
            </a:pPr>
            <a:r>
              <a:rPr lang="en-US" sz="2000" b="1">
                <a:cs typeface="Comic Sans MS"/>
              </a:rPr>
              <a:t>Cumulative</a:t>
            </a:r>
            <a:r>
              <a:rPr lang="en-US" sz="2000" b="1" spc="-14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frequency</a:t>
            </a:r>
            <a:r>
              <a:rPr lang="en-US" sz="2000" b="1" spc="-150">
                <a:cs typeface="Comic Sans MS"/>
              </a:rPr>
              <a:t> </a:t>
            </a:r>
            <a:r>
              <a:rPr lang="en-US" sz="2000" b="1">
                <a:cs typeface="Comic Sans MS"/>
              </a:rPr>
              <a:t>curve</a:t>
            </a:r>
            <a:r>
              <a:rPr lang="en-US" sz="2000" b="1" spc="-140">
                <a:cs typeface="Comic Sans MS"/>
              </a:rPr>
              <a:t> </a:t>
            </a:r>
            <a:r>
              <a:rPr lang="en-US" sz="2000" b="1" spc="-35">
                <a:cs typeface="Comic Sans MS"/>
              </a:rPr>
              <a:t>(o-</a:t>
            </a:r>
            <a:r>
              <a:rPr lang="en-US" sz="2000" b="1" spc="-10">
                <a:cs typeface="Comic Sans MS"/>
              </a:rPr>
              <a:t>give)</a:t>
            </a:r>
            <a:endParaRPr lang="en-US" sz="2000">
              <a:cs typeface="Comic Sans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873A6-C971-41A7-B5C8-FAF00FD85930}"/>
              </a:ext>
            </a:extLst>
          </p:cNvPr>
          <p:cNvSpPr txBox="1"/>
          <p:nvPr/>
        </p:nvSpPr>
        <p:spPr>
          <a:xfrm>
            <a:off x="555705" y="2022052"/>
            <a:ext cx="113750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IN" sz="2000" b="1" spc="-10">
                <a:solidFill>
                  <a:srgbClr val="0070C0"/>
                </a:solidFill>
                <a:latin typeface="+mj-lt"/>
                <a:cs typeface="Comic Sans MS"/>
              </a:rPr>
              <a:t>Histogram: </a:t>
            </a:r>
            <a:r>
              <a:rPr lang="en-US" sz="2000">
                <a:cs typeface="Comic Sans MS"/>
              </a:rPr>
              <a:t>A</a:t>
            </a:r>
            <a:r>
              <a:rPr lang="en-US" sz="2000" spc="140">
                <a:cs typeface="Comic Sans MS"/>
              </a:rPr>
              <a:t> </a:t>
            </a:r>
            <a:r>
              <a:rPr lang="en-US" sz="2000">
                <a:cs typeface="Comic Sans MS"/>
              </a:rPr>
              <a:t>graphical</a:t>
            </a:r>
            <a:r>
              <a:rPr lang="en-US" sz="2000" spc="145">
                <a:cs typeface="Comic Sans MS"/>
              </a:rPr>
              <a:t> </a:t>
            </a:r>
            <a:r>
              <a:rPr lang="en-US" sz="2000">
                <a:cs typeface="Comic Sans MS"/>
              </a:rPr>
              <a:t>presentation</a:t>
            </a:r>
            <a:r>
              <a:rPr lang="en-US" sz="2000" spc="150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135">
                <a:cs typeface="Comic Sans MS"/>
              </a:rPr>
              <a:t> </a:t>
            </a:r>
            <a:r>
              <a:rPr lang="en-US" sz="2000">
                <a:cs typeface="Comic Sans MS"/>
              </a:rPr>
              <a:t>grouped</a:t>
            </a:r>
            <a:r>
              <a:rPr lang="en-US" sz="2000" spc="16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frequency </a:t>
            </a:r>
            <a:r>
              <a:rPr lang="en-US" sz="2000">
                <a:cs typeface="Comic Sans MS"/>
              </a:rPr>
              <a:t>distribution</a:t>
            </a:r>
            <a:r>
              <a:rPr lang="en-US" sz="2000" spc="600">
                <a:cs typeface="Comic Sans MS"/>
              </a:rPr>
              <a:t> </a:t>
            </a:r>
            <a:r>
              <a:rPr lang="en-US" sz="2000">
                <a:cs typeface="Comic Sans MS"/>
              </a:rPr>
              <a:t>consisting</a:t>
            </a:r>
            <a:r>
              <a:rPr lang="en-US" sz="2000" spc="59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600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590">
                <a:cs typeface="Comic Sans MS"/>
              </a:rPr>
              <a:t> </a:t>
            </a:r>
            <a:r>
              <a:rPr lang="en-US" sz="2000">
                <a:cs typeface="Comic Sans MS"/>
              </a:rPr>
              <a:t>series</a:t>
            </a:r>
            <a:r>
              <a:rPr lang="en-US" sz="2000" spc="58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60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adjacent </a:t>
            </a:r>
            <a:r>
              <a:rPr lang="en-US" sz="2000">
                <a:cs typeface="Comic Sans MS"/>
              </a:rPr>
              <a:t>rectangles</a:t>
            </a:r>
            <a:r>
              <a:rPr lang="en-US" sz="2000" spc="490">
                <a:cs typeface="Comic Sans MS"/>
              </a:rPr>
              <a:t> </a:t>
            </a:r>
            <a:r>
              <a:rPr lang="en-US" sz="2000">
                <a:cs typeface="Comic Sans MS"/>
              </a:rPr>
              <a:t>whose</a:t>
            </a:r>
            <a:r>
              <a:rPr lang="en-US" sz="2000" spc="509">
                <a:cs typeface="Comic Sans MS"/>
              </a:rPr>
              <a:t> </a:t>
            </a:r>
            <a:r>
              <a:rPr lang="en-US" sz="2000">
                <a:cs typeface="Comic Sans MS"/>
              </a:rPr>
              <a:t>bases</a:t>
            </a:r>
            <a:r>
              <a:rPr lang="en-US" sz="2000" spc="515">
                <a:cs typeface="Comic Sans MS"/>
              </a:rPr>
              <a:t> </a:t>
            </a:r>
            <a:r>
              <a:rPr lang="en-US" sz="2000">
                <a:cs typeface="Comic Sans MS"/>
              </a:rPr>
              <a:t>are</a:t>
            </a:r>
            <a:r>
              <a:rPr lang="en-US" sz="2000" spc="50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51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509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intervals </a:t>
            </a:r>
            <a:r>
              <a:rPr lang="en-US" sz="2000">
                <a:cs typeface="Comic Sans MS"/>
              </a:rPr>
              <a:t>specified</a:t>
            </a:r>
            <a:r>
              <a:rPr lang="en-US" sz="2000" spc="265">
                <a:cs typeface="Comic Sans MS"/>
              </a:rPr>
              <a:t> </a:t>
            </a:r>
            <a:r>
              <a:rPr lang="en-US" sz="2000">
                <a:cs typeface="Comic Sans MS"/>
              </a:rPr>
              <a:t>in</a:t>
            </a:r>
            <a:r>
              <a:rPr lang="en-US" sz="2000" spc="275">
                <a:cs typeface="Comic Sans MS"/>
              </a:rPr>
              <a:t> </a:t>
            </a:r>
            <a:r>
              <a:rPr lang="en-US" sz="2000">
                <a:cs typeface="Comic Sans MS"/>
              </a:rPr>
              <a:t>terms</a:t>
            </a:r>
            <a:r>
              <a:rPr lang="en-US" sz="2000" spc="27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6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 boundaries</a:t>
            </a:r>
            <a:r>
              <a:rPr lang="en-US" sz="2000" spc="254">
                <a:cs typeface="Comic Sans MS"/>
              </a:rPr>
              <a:t> </a:t>
            </a:r>
            <a:r>
              <a:rPr lang="en-US" sz="2000">
                <a:cs typeface="Comic Sans MS"/>
              </a:rPr>
              <a:t>(equal</a:t>
            </a:r>
            <a:r>
              <a:rPr lang="en-US" sz="2000" spc="28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to </a:t>
            </a:r>
            <a:r>
              <a:rPr lang="en-US" sz="2000">
                <a:cs typeface="Comic Sans MS"/>
              </a:rPr>
              <a:t>the</a:t>
            </a:r>
            <a:r>
              <a:rPr lang="en-US" sz="2000" spc="-30">
                <a:cs typeface="Comic Sans MS"/>
              </a:rPr>
              <a:t> 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25">
                <a:cs typeface="Comic Sans MS"/>
              </a:rPr>
              <a:t>  </a:t>
            </a:r>
            <a:r>
              <a:rPr lang="en-US" sz="2000">
                <a:cs typeface="Comic Sans MS"/>
              </a:rPr>
              <a:t>width</a:t>
            </a:r>
            <a:r>
              <a:rPr lang="en-US" sz="2000" spc="-30">
                <a:cs typeface="Comic Sans MS"/>
              </a:rPr>
              <a:t>  </a:t>
            </a:r>
            <a:r>
              <a:rPr lang="en-US" sz="2000">
                <a:cs typeface="Comic Sans MS"/>
              </a:rPr>
              <a:t>of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the</a:t>
            </a:r>
            <a:r>
              <a:rPr lang="en-US" sz="2000" spc="-20">
                <a:cs typeface="Comic Sans MS"/>
              </a:rPr>
              <a:t>  </a:t>
            </a:r>
            <a:r>
              <a:rPr lang="en-US" sz="2000">
                <a:cs typeface="Comic Sans MS"/>
              </a:rPr>
              <a:t>corresponding</a:t>
            </a:r>
            <a:r>
              <a:rPr lang="en-US" sz="2000" spc="-15">
                <a:cs typeface="Comic Sans MS"/>
              </a:rPr>
              <a:t>  </a:t>
            </a:r>
            <a:r>
              <a:rPr lang="en-US" sz="2000" spc="-10">
                <a:cs typeface="Comic Sans MS"/>
              </a:rPr>
              <a:t>classes) </a:t>
            </a:r>
            <a:r>
              <a:rPr lang="en-US" sz="2000">
                <a:cs typeface="Comic Sans MS"/>
              </a:rPr>
              <a:t>shown</a:t>
            </a:r>
            <a:r>
              <a:rPr lang="en-US" sz="2000" spc="254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26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280">
                <a:cs typeface="Comic Sans MS"/>
              </a:rPr>
              <a:t> </a:t>
            </a:r>
            <a:r>
              <a:rPr lang="en-US" sz="2000" spc="-20">
                <a:cs typeface="Comic Sans MS"/>
              </a:rPr>
              <a:t>x-</a:t>
            </a:r>
            <a:r>
              <a:rPr lang="en-US" sz="2000">
                <a:cs typeface="Comic Sans MS"/>
              </a:rPr>
              <a:t>axis</a:t>
            </a:r>
            <a:r>
              <a:rPr lang="en-US" sz="2000" spc="235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270">
                <a:cs typeface="Comic Sans MS"/>
              </a:rPr>
              <a:t> </a:t>
            </a:r>
            <a:r>
              <a:rPr lang="en-US" sz="2000">
                <a:cs typeface="Comic Sans MS"/>
              </a:rPr>
              <a:t>whose</a:t>
            </a:r>
            <a:r>
              <a:rPr lang="en-US" sz="2000" spc="245">
                <a:cs typeface="Comic Sans MS"/>
              </a:rPr>
              <a:t> </a:t>
            </a:r>
            <a:r>
              <a:rPr lang="en-US" sz="2000">
                <a:cs typeface="Comic Sans MS"/>
              </a:rPr>
              <a:t>heights</a:t>
            </a:r>
            <a:r>
              <a:rPr lang="en-US" sz="2000" spc="24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are </a:t>
            </a:r>
            <a:r>
              <a:rPr lang="en-US" sz="2000" spc="-10">
                <a:cs typeface="Comic Sans MS"/>
              </a:rPr>
              <a:t>proportional</a:t>
            </a:r>
            <a:r>
              <a:rPr lang="en-US" sz="2000">
                <a:cs typeface="Comic Sans MS"/>
              </a:rPr>
              <a:t>	</a:t>
            </a:r>
            <a:r>
              <a:rPr lang="en-US" sz="2000" spc="-25">
                <a:cs typeface="Comic Sans MS"/>
              </a:rPr>
              <a:t>to the </a:t>
            </a:r>
            <a:r>
              <a:rPr lang="en-US" sz="2000" spc="-10">
                <a:cs typeface="Comic Sans MS"/>
              </a:rPr>
              <a:t>corresponding class </a:t>
            </a:r>
            <a:r>
              <a:rPr lang="en-US" sz="2000">
                <a:cs typeface="Comic Sans MS"/>
              </a:rPr>
              <a:t>frequencies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shown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-1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3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y-axis.</a:t>
            </a:r>
          </a:p>
          <a:p>
            <a:r>
              <a:rPr lang="en-US" sz="2400" b="1" spc="-10">
                <a:cs typeface="Comic Sans MS"/>
              </a:rPr>
              <a:t>Example: </a:t>
            </a:r>
            <a:endParaRPr lang="en-US" sz="2000" b="1">
              <a:cs typeface="Comic Sans MS"/>
            </a:endParaRPr>
          </a:p>
          <a:p>
            <a:endParaRPr lang="en-IN" sz="2000" b="1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6" name="object 4">
            <a:extLst>
              <a:ext uri="{FF2B5EF4-FFF2-40B4-BE49-F238E27FC236}">
                <a16:creationId xmlns:a16="http://schemas.microsoft.com/office/drawing/2014/main" id="{927416C3-7B1D-3EC3-2D30-1424CC585E6E}"/>
              </a:ext>
            </a:extLst>
          </p:cNvPr>
          <p:cNvGrpSpPr/>
          <p:nvPr/>
        </p:nvGrpSpPr>
        <p:grpSpPr>
          <a:xfrm>
            <a:off x="2673993" y="3666391"/>
            <a:ext cx="4543425" cy="2475865"/>
            <a:chOff x="1476565" y="2365057"/>
            <a:chExt cx="4543425" cy="2475865"/>
          </a:xfrm>
        </p:grpSpPr>
        <p:sp>
          <p:nvSpPr>
            <p:cNvPr id="57" name="object 5">
              <a:extLst>
                <a:ext uri="{FF2B5EF4-FFF2-40B4-BE49-F238E27FC236}">
                  <a16:creationId xmlns:a16="http://schemas.microsoft.com/office/drawing/2014/main" id="{1BBB5E8F-6F55-E687-C695-6B065AB97E1D}"/>
                </a:ext>
              </a:extLst>
            </p:cNvPr>
            <p:cNvSpPr/>
            <p:nvPr/>
          </p:nvSpPr>
          <p:spPr>
            <a:xfrm>
              <a:off x="1549907" y="4754880"/>
              <a:ext cx="4457700" cy="71755"/>
            </a:xfrm>
            <a:custGeom>
              <a:avLst/>
              <a:gdLst/>
              <a:ahLst/>
              <a:cxnLst/>
              <a:rect l="l" t="t" r="r" b="b"/>
              <a:pathLst>
                <a:path w="4457700" h="71754">
                  <a:moveTo>
                    <a:pt x="4457700" y="0"/>
                  </a:moveTo>
                  <a:lnTo>
                    <a:pt x="102869" y="0"/>
                  </a:lnTo>
                  <a:lnTo>
                    <a:pt x="0" y="71628"/>
                  </a:lnTo>
                  <a:lnTo>
                    <a:pt x="4354830" y="71628"/>
                  </a:lnTo>
                  <a:lnTo>
                    <a:pt x="44577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8" name="object 6">
              <a:extLst>
                <a:ext uri="{FF2B5EF4-FFF2-40B4-BE49-F238E27FC236}">
                  <a16:creationId xmlns:a16="http://schemas.microsoft.com/office/drawing/2014/main" id="{0FB2E9B1-C3D8-FF68-369A-62521C3972C7}"/>
                </a:ext>
              </a:extLst>
            </p:cNvPr>
            <p:cNvSpPr/>
            <p:nvPr/>
          </p:nvSpPr>
          <p:spPr>
            <a:xfrm>
              <a:off x="1549908" y="2377439"/>
              <a:ext cx="4457700" cy="2449195"/>
            </a:xfrm>
            <a:custGeom>
              <a:avLst/>
              <a:gdLst/>
              <a:ahLst/>
              <a:cxnLst/>
              <a:rect l="l" t="t" r="r" b="b"/>
              <a:pathLst>
                <a:path w="4457700" h="2449195">
                  <a:moveTo>
                    <a:pt x="4457687" y="12"/>
                  </a:moveTo>
                  <a:lnTo>
                    <a:pt x="103619" y="12"/>
                  </a:lnTo>
                  <a:lnTo>
                    <a:pt x="0" y="72390"/>
                  </a:lnTo>
                  <a:lnTo>
                    <a:pt x="0" y="2449068"/>
                  </a:lnTo>
                  <a:lnTo>
                    <a:pt x="103619" y="2376678"/>
                  </a:lnTo>
                  <a:lnTo>
                    <a:pt x="103619" y="2377440"/>
                  </a:lnTo>
                  <a:lnTo>
                    <a:pt x="4457687" y="2377440"/>
                  </a:lnTo>
                  <a:lnTo>
                    <a:pt x="4457687" y="12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9" name="object 7">
              <a:extLst>
                <a:ext uri="{FF2B5EF4-FFF2-40B4-BE49-F238E27FC236}">
                  <a16:creationId xmlns:a16="http://schemas.microsoft.com/office/drawing/2014/main" id="{3DE3FC53-92F0-C1AD-F2C4-D77A5F4ADAA4}"/>
                </a:ext>
              </a:extLst>
            </p:cNvPr>
            <p:cNvSpPr/>
            <p:nvPr/>
          </p:nvSpPr>
          <p:spPr>
            <a:xfrm>
              <a:off x="1549907" y="2377440"/>
              <a:ext cx="4457700" cy="2449195"/>
            </a:xfrm>
            <a:custGeom>
              <a:avLst/>
              <a:gdLst/>
              <a:ahLst/>
              <a:cxnLst/>
              <a:rect l="l" t="t" r="r" b="b"/>
              <a:pathLst>
                <a:path w="4457700" h="2449195">
                  <a:moveTo>
                    <a:pt x="0" y="2449068"/>
                  </a:moveTo>
                  <a:lnTo>
                    <a:pt x="103631" y="2377440"/>
                  </a:lnTo>
                </a:path>
                <a:path w="4457700" h="2449195">
                  <a:moveTo>
                    <a:pt x="4148328" y="2377440"/>
                  </a:moveTo>
                  <a:lnTo>
                    <a:pt x="4457700" y="2377440"/>
                  </a:lnTo>
                </a:path>
                <a:path w="4457700" h="2449195">
                  <a:moveTo>
                    <a:pt x="3406140" y="2377440"/>
                  </a:moveTo>
                  <a:lnTo>
                    <a:pt x="3858767" y="2377440"/>
                  </a:lnTo>
                </a:path>
                <a:path w="4457700" h="2449195">
                  <a:moveTo>
                    <a:pt x="2682240" y="2377440"/>
                  </a:moveTo>
                  <a:lnTo>
                    <a:pt x="3116579" y="2377440"/>
                  </a:lnTo>
                </a:path>
                <a:path w="4457700" h="2449195">
                  <a:moveTo>
                    <a:pt x="1959864" y="2377440"/>
                  </a:moveTo>
                  <a:lnTo>
                    <a:pt x="2394204" y="2377440"/>
                  </a:lnTo>
                </a:path>
                <a:path w="4457700" h="2449195">
                  <a:moveTo>
                    <a:pt x="1239011" y="2377440"/>
                  </a:moveTo>
                  <a:lnTo>
                    <a:pt x="1671827" y="2377440"/>
                  </a:lnTo>
                </a:path>
                <a:path w="4457700" h="2449195">
                  <a:moveTo>
                    <a:pt x="516635" y="2377440"/>
                  </a:moveTo>
                  <a:lnTo>
                    <a:pt x="949452" y="2377440"/>
                  </a:lnTo>
                </a:path>
                <a:path w="4457700" h="2449195">
                  <a:moveTo>
                    <a:pt x="103631" y="2377440"/>
                  </a:moveTo>
                  <a:lnTo>
                    <a:pt x="205740" y="2377440"/>
                  </a:lnTo>
                </a:path>
                <a:path w="4457700" h="2449195">
                  <a:moveTo>
                    <a:pt x="0" y="1872996"/>
                  </a:moveTo>
                  <a:lnTo>
                    <a:pt x="103631" y="1776984"/>
                  </a:lnTo>
                </a:path>
                <a:path w="4457700" h="2449195">
                  <a:moveTo>
                    <a:pt x="2682240" y="1776984"/>
                  </a:moveTo>
                  <a:lnTo>
                    <a:pt x="4457700" y="1776984"/>
                  </a:lnTo>
                </a:path>
                <a:path w="4457700" h="2449195">
                  <a:moveTo>
                    <a:pt x="1959864" y="1776984"/>
                  </a:moveTo>
                  <a:lnTo>
                    <a:pt x="2394204" y="1776984"/>
                  </a:lnTo>
                </a:path>
                <a:path w="4457700" h="2449195">
                  <a:moveTo>
                    <a:pt x="1239011" y="1776984"/>
                  </a:moveTo>
                  <a:lnTo>
                    <a:pt x="1671827" y="1776984"/>
                  </a:lnTo>
                </a:path>
                <a:path w="4457700" h="2449195">
                  <a:moveTo>
                    <a:pt x="516635" y="1776984"/>
                  </a:moveTo>
                  <a:lnTo>
                    <a:pt x="949452" y="1776984"/>
                  </a:lnTo>
                </a:path>
                <a:path w="4457700" h="2449195">
                  <a:moveTo>
                    <a:pt x="103631" y="1776984"/>
                  </a:moveTo>
                  <a:lnTo>
                    <a:pt x="205740" y="1776984"/>
                  </a:lnTo>
                </a:path>
                <a:path w="4457700" h="2449195">
                  <a:moveTo>
                    <a:pt x="0" y="1272540"/>
                  </a:moveTo>
                  <a:lnTo>
                    <a:pt x="103631" y="1176527"/>
                  </a:lnTo>
                </a:path>
                <a:path w="4457700" h="2449195">
                  <a:moveTo>
                    <a:pt x="1239011" y="1176527"/>
                  </a:moveTo>
                  <a:lnTo>
                    <a:pt x="4457700" y="1176527"/>
                  </a:lnTo>
                </a:path>
                <a:path w="4457700" h="2449195">
                  <a:moveTo>
                    <a:pt x="103631" y="1176527"/>
                  </a:moveTo>
                  <a:lnTo>
                    <a:pt x="949452" y="1176527"/>
                  </a:lnTo>
                </a:path>
                <a:path w="4457700" h="2449195">
                  <a:moveTo>
                    <a:pt x="0" y="673608"/>
                  </a:moveTo>
                  <a:lnTo>
                    <a:pt x="103631" y="576072"/>
                  </a:lnTo>
                </a:path>
                <a:path w="4457700" h="2449195">
                  <a:moveTo>
                    <a:pt x="1239011" y="576072"/>
                  </a:moveTo>
                  <a:lnTo>
                    <a:pt x="4457700" y="576072"/>
                  </a:lnTo>
                </a:path>
                <a:path w="4457700" h="2449195">
                  <a:moveTo>
                    <a:pt x="103631" y="576072"/>
                  </a:moveTo>
                  <a:lnTo>
                    <a:pt x="949452" y="576072"/>
                  </a:lnTo>
                </a:path>
                <a:path w="4457700" h="2449195">
                  <a:moveTo>
                    <a:pt x="0" y="71627"/>
                  </a:moveTo>
                  <a:lnTo>
                    <a:pt x="103631" y="0"/>
                  </a:lnTo>
                </a:path>
                <a:path w="4457700" h="2449195">
                  <a:moveTo>
                    <a:pt x="103631" y="0"/>
                  </a:moveTo>
                  <a:lnTo>
                    <a:pt x="4457700" y="0"/>
                  </a:lnTo>
                </a:path>
                <a:path w="4457700" h="2449195">
                  <a:moveTo>
                    <a:pt x="4457700" y="2377440"/>
                  </a:moveTo>
                  <a:lnTo>
                    <a:pt x="4354830" y="2449068"/>
                  </a:lnTo>
                  <a:lnTo>
                    <a:pt x="0" y="2449068"/>
                  </a:lnTo>
                  <a:lnTo>
                    <a:pt x="102869" y="2377440"/>
                  </a:lnTo>
                  <a:lnTo>
                    <a:pt x="4457700" y="237744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FFF167B8-2A2F-D573-8DD6-40089D22C56A}"/>
                </a:ext>
              </a:extLst>
            </p:cNvPr>
            <p:cNvSpPr/>
            <p:nvPr/>
          </p:nvSpPr>
          <p:spPr>
            <a:xfrm>
              <a:off x="1549907" y="2377440"/>
              <a:ext cx="4457700" cy="2449195"/>
            </a:xfrm>
            <a:custGeom>
              <a:avLst/>
              <a:gdLst/>
              <a:ahLst/>
              <a:cxnLst/>
              <a:rect l="l" t="t" r="r" b="b"/>
              <a:pathLst>
                <a:path w="4457700" h="2449195">
                  <a:moveTo>
                    <a:pt x="0" y="2449068"/>
                  </a:moveTo>
                  <a:lnTo>
                    <a:pt x="0" y="72389"/>
                  </a:lnTo>
                  <a:lnTo>
                    <a:pt x="103631" y="0"/>
                  </a:lnTo>
                  <a:lnTo>
                    <a:pt x="103631" y="2376678"/>
                  </a:lnTo>
                  <a:lnTo>
                    <a:pt x="0" y="2449068"/>
                  </a:lnTo>
                  <a:close/>
                </a:path>
                <a:path w="4457700" h="2449195">
                  <a:moveTo>
                    <a:pt x="103631" y="2377440"/>
                  </a:moveTo>
                  <a:lnTo>
                    <a:pt x="4457699" y="2377440"/>
                  </a:lnTo>
                  <a:lnTo>
                    <a:pt x="4457699" y="0"/>
                  </a:lnTo>
                  <a:lnTo>
                    <a:pt x="103631" y="0"/>
                  </a:lnTo>
                  <a:lnTo>
                    <a:pt x="103631" y="2377440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010A7F5F-AEC5-A747-0662-DD71E73A0CC6}"/>
                </a:ext>
              </a:extLst>
            </p:cNvPr>
            <p:cNvSpPr/>
            <p:nvPr/>
          </p:nvSpPr>
          <p:spPr>
            <a:xfrm>
              <a:off x="2066544" y="4035552"/>
              <a:ext cx="82550" cy="792480"/>
            </a:xfrm>
            <a:custGeom>
              <a:avLst/>
              <a:gdLst/>
              <a:ahLst/>
              <a:cxnLst/>
              <a:rect l="l" t="t" r="r" b="b"/>
              <a:pathLst>
                <a:path w="82550" h="792479">
                  <a:moveTo>
                    <a:pt x="82295" y="0"/>
                  </a:moveTo>
                  <a:lnTo>
                    <a:pt x="0" y="96520"/>
                  </a:lnTo>
                  <a:lnTo>
                    <a:pt x="0" y="792480"/>
                  </a:lnTo>
                  <a:lnTo>
                    <a:pt x="82295" y="720090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D81195FC-4E9C-7D88-3308-2BB55B1A2D8A}"/>
                </a:ext>
              </a:extLst>
            </p:cNvPr>
            <p:cNvSpPr/>
            <p:nvPr/>
          </p:nvSpPr>
          <p:spPr>
            <a:xfrm>
              <a:off x="2066544" y="4035552"/>
              <a:ext cx="82550" cy="792480"/>
            </a:xfrm>
            <a:custGeom>
              <a:avLst/>
              <a:gdLst/>
              <a:ahLst/>
              <a:cxnLst/>
              <a:rect l="l" t="t" r="r" b="b"/>
              <a:pathLst>
                <a:path w="82550" h="792479">
                  <a:moveTo>
                    <a:pt x="0" y="792480"/>
                  </a:moveTo>
                  <a:lnTo>
                    <a:pt x="0" y="96520"/>
                  </a:lnTo>
                  <a:lnTo>
                    <a:pt x="82295" y="0"/>
                  </a:lnTo>
                  <a:lnTo>
                    <a:pt x="82295" y="720090"/>
                  </a:lnTo>
                  <a:lnTo>
                    <a:pt x="0" y="79248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40303192-8964-763D-A1BD-4DF5F2F1C020}"/>
                </a:ext>
              </a:extLst>
            </p:cNvPr>
            <p:cNvSpPr/>
            <p:nvPr/>
          </p:nvSpPr>
          <p:spPr>
            <a:xfrm>
              <a:off x="1757171" y="4131564"/>
              <a:ext cx="309880" cy="695325"/>
            </a:xfrm>
            <a:custGeom>
              <a:avLst/>
              <a:gdLst/>
              <a:ahLst/>
              <a:cxnLst/>
              <a:rect l="l" t="t" r="r" b="b"/>
              <a:pathLst>
                <a:path w="309880" h="695325">
                  <a:moveTo>
                    <a:pt x="30937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09372" y="694944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12">
              <a:extLst>
                <a:ext uri="{FF2B5EF4-FFF2-40B4-BE49-F238E27FC236}">
                  <a16:creationId xmlns:a16="http://schemas.microsoft.com/office/drawing/2014/main" id="{AB05E9AD-D84D-DEC0-E328-0D335453D8EF}"/>
                </a:ext>
              </a:extLst>
            </p:cNvPr>
            <p:cNvSpPr/>
            <p:nvPr/>
          </p:nvSpPr>
          <p:spPr>
            <a:xfrm>
              <a:off x="1757171" y="4131564"/>
              <a:ext cx="309880" cy="695325"/>
            </a:xfrm>
            <a:custGeom>
              <a:avLst/>
              <a:gdLst/>
              <a:ahLst/>
              <a:cxnLst/>
              <a:rect l="l" t="t" r="r" b="b"/>
              <a:pathLst>
                <a:path w="309880" h="695325">
                  <a:moveTo>
                    <a:pt x="0" y="694944"/>
                  </a:moveTo>
                  <a:lnTo>
                    <a:pt x="309372" y="694944"/>
                  </a:lnTo>
                  <a:lnTo>
                    <a:pt x="309372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13">
              <a:extLst>
                <a:ext uri="{FF2B5EF4-FFF2-40B4-BE49-F238E27FC236}">
                  <a16:creationId xmlns:a16="http://schemas.microsoft.com/office/drawing/2014/main" id="{177C3BC6-1710-8E0C-2814-6C9827A4E73D}"/>
                </a:ext>
              </a:extLst>
            </p:cNvPr>
            <p:cNvSpPr/>
            <p:nvPr/>
          </p:nvSpPr>
          <p:spPr>
            <a:xfrm>
              <a:off x="1757171" y="4035552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4" h="96520">
                  <a:moveTo>
                    <a:pt x="391667" y="0"/>
                  </a:moveTo>
                  <a:lnTo>
                    <a:pt x="103885" y="0"/>
                  </a:lnTo>
                  <a:lnTo>
                    <a:pt x="0" y="96012"/>
                  </a:lnTo>
                  <a:lnTo>
                    <a:pt x="309244" y="96012"/>
                  </a:lnTo>
                  <a:lnTo>
                    <a:pt x="391667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43D2C06E-A563-BBFE-1125-55931FEF68BC}"/>
                </a:ext>
              </a:extLst>
            </p:cNvPr>
            <p:cNvSpPr/>
            <p:nvPr/>
          </p:nvSpPr>
          <p:spPr>
            <a:xfrm>
              <a:off x="1757171" y="4035552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4" h="96520">
                  <a:moveTo>
                    <a:pt x="309244" y="96012"/>
                  </a:moveTo>
                  <a:lnTo>
                    <a:pt x="391667" y="0"/>
                  </a:lnTo>
                  <a:lnTo>
                    <a:pt x="103885" y="0"/>
                  </a:lnTo>
                  <a:lnTo>
                    <a:pt x="0" y="96012"/>
                  </a:lnTo>
                  <a:lnTo>
                    <a:pt x="309244" y="9601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7" name="object 15">
              <a:extLst>
                <a:ext uri="{FF2B5EF4-FFF2-40B4-BE49-F238E27FC236}">
                  <a16:creationId xmlns:a16="http://schemas.microsoft.com/office/drawing/2014/main" id="{6F25049B-E08C-C970-7839-2695A9AA39A4}"/>
                </a:ext>
              </a:extLst>
            </p:cNvPr>
            <p:cNvSpPr/>
            <p:nvPr/>
          </p:nvSpPr>
          <p:spPr>
            <a:xfrm>
              <a:off x="2788919" y="2593848"/>
              <a:ext cx="104139" cy="2232660"/>
            </a:xfrm>
            <a:custGeom>
              <a:avLst/>
              <a:gdLst/>
              <a:ahLst/>
              <a:cxnLst/>
              <a:rect l="l" t="t" r="r" b="b"/>
              <a:pathLst>
                <a:path w="104139" h="2232660">
                  <a:moveTo>
                    <a:pt x="103631" y="0"/>
                  </a:moveTo>
                  <a:lnTo>
                    <a:pt x="0" y="96519"/>
                  </a:lnTo>
                  <a:lnTo>
                    <a:pt x="0" y="2232660"/>
                  </a:lnTo>
                  <a:lnTo>
                    <a:pt x="103631" y="2160270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8" name="object 16">
              <a:extLst>
                <a:ext uri="{FF2B5EF4-FFF2-40B4-BE49-F238E27FC236}">
                  <a16:creationId xmlns:a16="http://schemas.microsoft.com/office/drawing/2014/main" id="{A91EF806-0AE8-28F3-95F0-FF2AFB474729}"/>
                </a:ext>
              </a:extLst>
            </p:cNvPr>
            <p:cNvSpPr/>
            <p:nvPr/>
          </p:nvSpPr>
          <p:spPr>
            <a:xfrm>
              <a:off x="2788919" y="2593848"/>
              <a:ext cx="104139" cy="2232660"/>
            </a:xfrm>
            <a:custGeom>
              <a:avLst/>
              <a:gdLst/>
              <a:ahLst/>
              <a:cxnLst/>
              <a:rect l="l" t="t" r="r" b="b"/>
              <a:pathLst>
                <a:path w="104139" h="2232660">
                  <a:moveTo>
                    <a:pt x="0" y="2232660"/>
                  </a:moveTo>
                  <a:lnTo>
                    <a:pt x="0" y="96519"/>
                  </a:lnTo>
                  <a:lnTo>
                    <a:pt x="103631" y="0"/>
                  </a:lnTo>
                  <a:lnTo>
                    <a:pt x="103631" y="2160270"/>
                  </a:lnTo>
                  <a:lnTo>
                    <a:pt x="0" y="2232660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9" name="object 17">
              <a:extLst>
                <a:ext uri="{FF2B5EF4-FFF2-40B4-BE49-F238E27FC236}">
                  <a16:creationId xmlns:a16="http://schemas.microsoft.com/office/drawing/2014/main" id="{C731B8AC-5E9D-4E9A-5B68-AFAA3AA016A3}"/>
                </a:ext>
              </a:extLst>
            </p:cNvPr>
            <p:cNvSpPr/>
            <p:nvPr/>
          </p:nvSpPr>
          <p:spPr>
            <a:xfrm>
              <a:off x="2499360" y="2689860"/>
              <a:ext cx="289560" cy="2138680"/>
            </a:xfrm>
            <a:custGeom>
              <a:avLst/>
              <a:gdLst/>
              <a:ahLst/>
              <a:cxnLst/>
              <a:rect l="l" t="t" r="r" b="b"/>
              <a:pathLst>
                <a:path w="289560" h="2138679">
                  <a:moveTo>
                    <a:pt x="289560" y="0"/>
                  </a:moveTo>
                  <a:lnTo>
                    <a:pt x="0" y="0"/>
                  </a:lnTo>
                  <a:lnTo>
                    <a:pt x="0" y="2138172"/>
                  </a:lnTo>
                  <a:lnTo>
                    <a:pt x="289560" y="2138172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0" name="object 18">
              <a:extLst>
                <a:ext uri="{FF2B5EF4-FFF2-40B4-BE49-F238E27FC236}">
                  <a16:creationId xmlns:a16="http://schemas.microsoft.com/office/drawing/2014/main" id="{6DD56FF6-CB04-EFB0-0E22-690B9A3429AD}"/>
                </a:ext>
              </a:extLst>
            </p:cNvPr>
            <p:cNvSpPr/>
            <p:nvPr/>
          </p:nvSpPr>
          <p:spPr>
            <a:xfrm>
              <a:off x="2499360" y="2689860"/>
              <a:ext cx="289560" cy="2138680"/>
            </a:xfrm>
            <a:custGeom>
              <a:avLst/>
              <a:gdLst/>
              <a:ahLst/>
              <a:cxnLst/>
              <a:rect l="l" t="t" r="r" b="b"/>
              <a:pathLst>
                <a:path w="289560" h="2138679">
                  <a:moveTo>
                    <a:pt x="0" y="2138172"/>
                  </a:moveTo>
                  <a:lnTo>
                    <a:pt x="289560" y="2138172"/>
                  </a:lnTo>
                  <a:lnTo>
                    <a:pt x="289560" y="0"/>
                  </a:lnTo>
                  <a:lnTo>
                    <a:pt x="0" y="0"/>
                  </a:lnTo>
                  <a:lnTo>
                    <a:pt x="0" y="213817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1" name="object 19">
              <a:extLst>
                <a:ext uri="{FF2B5EF4-FFF2-40B4-BE49-F238E27FC236}">
                  <a16:creationId xmlns:a16="http://schemas.microsoft.com/office/drawing/2014/main" id="{0CBD3E69-1F94-0271-2377-C56206C42E06}"/>
                </a:ext>
              </a:extLst>
            </p:cNvPr>
            <p:cNvSpPr/>
            <p:nvPr/>
          </p:nvSpPr>
          <p:spPr>
            <a:xfrm>
              <a:off x="2499360" y="2593848"/>
              <a:ext cx="393700" cy="96520"/>
            </a:xfrm>
            <a:custGeom>
              <a:avLst/>
              <a:gdLst/>
              <a:ahLst/>
              <a:cxnLst/>
              <a:rect l="l" t="t" r="r" b="b"/>
              <a:pathLst>
                <a:path w="393700" h="96519">
                  <a:moveTo>
                    <a:pt x="393191" y="0"/>
                  </a:moveTo>
                  <a:lnTo>
                    <a:pt x="103123" y="0"/>
                  </a:lnTo>
                  <a:lnTo>
                    <a:pt x="0" y="96012"/>
                  </a:lnTo>
                  <a:lnTo>
                    <a:pt x="290067" y="96012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2" name="object 20">
              <a:extLst>
                <a:ext uri="{FF2B5EF4-FFF2-40B4-BE49-F238E27FC236}">
                  <a16:creationId xmlns:a16="http://schemas.microsoft.com/office/drawing/2014/main" id="{AB46F1BB-D0F1-8929-B964-ACB766363918}"/>
                </a:ext>
              </a:extLst>
            </p:cNvPr>
            <p:cNvSpPr/>
            <p:nvPr/>
          </p:nvSpPr>
          <p:spPr>
            <a:xfrm>
              <a:off x="2499360" y="2593848"/>
              <a:ext cx="393700" cy="96520"/>
            </a:xfrm>
            <a:custGeom>
              <a:avLst/>
              <a:gdLst/>
              <a:ahLst/>
              <a:cxnLst/>
              <a:rect l="l" t="t" r="r" b="b"/>
              <a:pathLst>
                <a:path w="393700" h="96519">
                  <a:moveTo>
                    <a:pt x="290067" y="96012"/>
                  </a:moveTo>
                  <a:lnTo>
                    <a:pt x="393191" y="0"/>
                  </a:lnTo>
                  <a:lnTo>
                    <a:pt x="103123" y="0"/>
                  </a:lnTo>
                  <a:lnTo>
                    <a:pt x="0" y="96012"/>
                  </a:lnTo>
                  <a:lnTo>
                    <a:pt x="290067" y="9601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3" name="object 21">
              <a:extLst>
                <a:ext uri="{FF2B5EF4-FFF2-40B4-BE49-F238E27FC236}">
                  <a16:creationId xmlns:a16="http://schemas.microsoft.com/office/drawing/2014/main" id="{B1F8CE46-ED12-2159-F31D-50314E10322E}"/>
                </a:ext>
              </a:extLst>
            </p:cNvPr>
            <p:cNvSpPr/>
            <p:nvPr/>
          </p:nvSpPr>
          <p:spPr>
            <a:xfrm>
              <a:off x="3509772" y="3553968"/>
              <a:ext cx="105410" cy="1272540"/>
            </a:xfrm>
            <a:custGeom>
              <a:avLst/>
              <a:gdLst/>
              <a:ahLst/>
              <a:cxnLst/>
              <a:rect l="l" t="t" r="r" b="b"/>
              <a:pathLst>
                <a:path w="105410" h="1272539">
                  <a:moveTo>
                    <a:pt x="105155" y="0"/>
                  </a:moveTo>
                  <a:lnTo>
                    <a:pt x="0" y="95250"/>
                  </a:lnTo>
                  <a:lnTo>
                    <a:pt x="0" y="1272540"/>
                  </a:lnTo>
                  <a:lnTo>
                    <a:pt x="105155" y="1200150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4" name="object 22">
              <a:extLst>
                <a:ext uri="{FF2B5EF4-FFF2-40B4-BE49-F238E27FC236}">
                  <a16:creationId xmlns:a16="http://schemas.microsoft.com/office/drawing/2014/main" id="{47164ED9-170A-F231-F06B-908B298BD762}"/>
                </a:ext>
              </a:extLst>
            </p:cNvPr>
            <p:cNvSpPr/>
            <p:nvPr/>
          </p:nvSpPr>
          <p:spPr>
            <a:xfrm>
              <a:off x="3509772" y="3553968"/>
              <a:ext cx="105410" cy="1272540"/>
            </a:xfrm>
            <a:custGeom>
              <a:avLst/>
              <a:gdLst/>
              <a:ahLst/>
              <a:cxnLst/>
              <a:rect l="l" t="t" r="r" b="b"/>
              <a:pathLst>
                <a:path w="105410" h="1272539">
                  <a:moveTo>
                    <a:pt x="0" y="1272540"/>
                  </a:moveTo>
                  <a:lnTo>
                    <a:pt x="0" y="95250"/>
                  </a:lnTo>
                  <a:lnTo>
                    <a:pt x="105155" y="0"/>
                  </a:lnTo>
                  <a:lnTo>
                    <a:pt x="105155" y="1200150"/>
                  </a:lnTo>
                  <a:lnTo>
                    <a:pt x="0" y="1272540"/>
                  </a:lnTo>
                  <a:close/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7129A739-21CE-4E9F-779C-B5738F51DFD0}"/>
                </a:ext>
              </a:extLst>
            </p:cNvPr>
            <p:cNvSpPr/>
            <p:nvPr/>
          </p:nvSpPr>
          <p:spPr>
            <a:xfrm>
              <a:off x="3221735" y="3649980"/>
              <a:ext cx="288290" cy="1176655"/>
            </a:xfrm>
            <a:custGeom>
              <a:avLst/>
              <a:gdLst/>
              <a:ahLst/>
              <a:cxnLst/>
              <a:rect l="l" t="t" r="r" b="b"/>
              <a:pathLst>
                <a:path w="288289" h="1176654">
                  <a:moveTo>
                    <a:pt x="288036" y="0"/>
                  </a:moveTo>
                  <a:lnTo>
                    <a:pt x="0" y="0"/>
                  </a:lnTo>
                  <a:lnTo>
                    <a:pt x="0" y="1176528"/>
                  </a:lnTo>
                  <a:lnTo>
                    <a:pt x="288036" y="117652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D42A1755-1C76-1C94-4D63-43C567D93C00}"/>
                </a:ext>
              </a:extLst>
            </p:cNvPr>
            <p:cNvSpPr/>
            <p:nvPr/>
          </p:nvSpPr>
          <p:spPr>
            <a:xfrm>
              <a:off x="3221735" y="3649980"/>
              <a:ext cx="288290" cy="1176655"/>
            </a:xfrm>
            <a:custGeom>
              <a:avLst/>
              <a:gdLst/>
              <a:ahLst/>
              <a:cxnLst/>
              <a:rect l="l" t="t" r="r" b="b"/>
              <a:pathLst>
                <a:path w="288289" h="1176654">
                  <a:moveTo>
                    <a:pt x="0" y="1176528"/>
                  </a:moveTo>
                  <a:lnTo>
                    <a:pt x="288036" y="1176528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1176528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7" name="object 25">
              <a:extLst>
                <a:ext uri="{FF2B5EF4-FFF2-40B4-BE49-F238E27FC236}">
                  <a16:creationId xmlns:a16="http://schemas.microsoft.com/office/drawing/2014/main" id="{0DC4F06C-4EEE-E599-8964-43A0D4F2C0F6}"/>
                </a:ext>
              </a:extLst>
            </p:cNvPr>
            <p:cNvSpPr/>
            <p:nvPr/>
          </p:nvSpPr>
          <p:spPr>
            <a:xfrm>
              <a:off x="3221735" y="3553968"/>
              <a:ext cx="393700" cy="96520"/>
            </a:xfrm>
            <a:custGeom>
              <a:avLst/>
              <a:gdLst/>
              <a:ahLst/>
              <a:cxnLst/>
              <a:rect l="l" t="t" r="r" b="b"/>
              <a:pathLst>
                <a:path w="393700" h="96520">
                  <a:moveTo>
                    <a:pt x="393191" y="0"/>
                  </a:moveTo>
                  <a:lnTo>
                    <a:pt x="103124" y="0"/>
                  </a:lnTo>
                  <a:lnTo>
                    <a:pt x="0" y="96012"/>
                  </a:lnTo>
                  <a:lnTo>
                    <a:pt x="288798" y="96012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CD5A9589-C4DE-F796-A2D5-131F68A671AE}"/>
                </a:ext>
              </a:extLst>
            </p:cNvPr>
            <p:cNvSpPr/>
            <p:nvPr/>
          </p:nvSpPr>
          <p:spPr>
            <a:xfrm>
              <a:off x="3221735" y="3553968"/>
              <a:ext cx="393700" cy="96520"/>
            </a:xfrm>
            <a:custGeom>
              <a:avLst/>
              <a:gdLst/>
              <a:ahLst/>
              <a:cxnLst/>
              <a:rect l="l" t="t" r="r" b="b"/>
              <a:pathLst>
                <a:path w="393700" h="96520">
                  <a:moveTo>
                    <a:pt x="288798" y="96012"/>
                  </a:moveTo>
                  <a:lnTo>
                    <a:pt x="393191" y="0"/>
                  </a:lnTo>
                  <a:lnTo>
                    <a:pt x="103124" y="0"/>
                  </a:lnTo>
                  <a:lnTo>
                    <a:pt x="0" y="96012"/>
                  </a:lnTo>
                  <a:lnTo>
                    <a:pt x="288798" y="9601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97D732A1-6671-618F-E3F7-4F73212198DA}"/>
                </a:ext>
              </a:extLst>
            </p:cNvPr>
            <p:cNvSpPr/>
            <p:nvPr/>
          </p:nvSpPr>
          <p:spPr>
            <a:xfrm>
              <a:off x="4232148" y="3553968"/>
              <a:ext cx="104139" cy="1272540"/>
            </a:xfrm>
            <a:custGeom>
              <a:avLst/>
              <a:gdLst/>
              <a:ahLst/>
              <a:cxnLst/>
              <a:rect l="l" t="t" r="r" b="b"/>
              <a:pathLst>
                <a:path w="104139" h="1272539">
                  <a:moveTo>
                    <a:pt x="103631" y="0"/>
                  </a:moveTo>
                  <a:lnTo>
                    <a:pt x="0" y="95250"/>
                  </a:lnTo>
                  <a:lnTo>
                    <a:pt x="0" y="1272540"/>
                  </a:lnTo>
                  <a:lnTo>
                    <a:pt x="103631" y="1200150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0" name="object 28">
              <a:extLst>
                <a:ext uri="{FF2B5EF4-FFF2-40B4-BE49-F238E27FC236}">
                  <a16:creationId xmlns:a16="http://schemas.microsoft.com/office/drawing/2014/main" id="{B8F37693-8634-D4CF-47D4-E4269B4A6F16}"/>
                </a:ext>
              </a:extLst>
            </p:cNvPr>
            <p:cNvSpPr/>
            <p:nvPr/>
          </p:nvSpPr>
          <p:spPr>
            <a:xfrm>
              <a:off x="4232148" y="3553968"/>
              <a:ext cx="104139" cy="1272540"/>
            </a:xfrm>
            <a:custGeom>
              <a:avLst/>
              <a:gdLst/>
              <a:ahLst/>
              <a:cxnLst/>
              <a:rect l="l" t="t" r="r" b="b"/>
              <a:pathLst>
                <a:path w="104139" h="1272539">
                  <a:moveTo>
                    <a:pt x="0" y="1272540"/>
                  </a:moveTo>
                  <a:lnTo>
                    <a:pt x="0" y="95250"/>
                  </a:lnTo>
                  <a:lnTo>
                    <a:pt x="103631" y="0"/>
                  </a:lnTo>
                  <a:lnTo>
                    <a:pt x="103631" y="1200150"/>
                  </a:lnTo>
                  <a:lnTo>
                    <a:pt x="0" y="1272540"/>
                  </a:lnTo>
                  <a:close/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1" name="object 29">
              <a:extLst>
                <a:ext uri="{FF2B5EF4-FFF2-40B4-BE49-F238E27FC236}">
                  <a16:creationId xmlns:a16="http://schemas.microsoft.com/office/drawing/2014/main" id="{F7938E7A-45F1-4AB4-923F-E2AFB6D61F72}"/>
                </a:ext>
              </a:extLst>
            </p:cNvPr>
            <p:cNvSpPr/>
            <p:nvPr/>
          </p:nvSpPr>
          <p:spPr>
            <a:xfrm>
              <a:off x="3944111" y="3649980"/>
              <a:ext cx="289560" cy="1176655"/>
            </a:xfrm>
            <a:custGeom>
              <a:avLst/>
              <a:gdLst/>
              <a:ahLst/>
              <a:cxnLst/>
              <a:rect l="l" t="t" r="r" b="b"/>
              <a:pathLst>
                <a:path w="289560" h="1176654">
                  <a:moveTo>
                    <a:pt x="289560" y="0"/>
                  </a:moveTo>
                  <a:lnTo>
                    <a:pt x="0" y="0"/>
                  </a:lnTo>
                  <a:lnTo>
                    <a:pt x="0" y="1176528"/>
                  </a:lnTo>
                  <a:lnTo>
                    <a:pt x="289560" y="1176528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2" name="object 30">
              <a:extLst>
                <a:ext uri="{FF2B5EF4-FFF2-40B4-BE49-F238E27FC236}">
                  <a16:creationId xmlns:a16="http://schemas.microsoft.com/office/drawing/2014/main" id="{329A446C-16CC-56E2-E286-85BB1DD0FE2B}"/>
                </a:ext>
              </a:extLst>
            </p:cNvPr>
            <p:cNvSpPr/>
            <p:nvPr/>
          </p:nvSpPr>
          <p:spPr>
            <a:xfrm>
              <a:off x="3944111" y="3649980"/>
              <a:ext cx="289560" cy="1176655"/>
            </a:xfrm>
            <a:custGeom>
              <a:avLst/>
              <a:gdLst/>
              <a:ahLst/>
              <a:cxnLst/>
              <a:rect l="l" t="t" r="r" b="b"/>
              <a:pathLst>
                <a:path w="289560" h="1176654">
                  <a:moveTo>
                    <a:pt x="0" y="1176528"/>
                  </a:moveTo>
                  <a:lnTo>
                    <a:pt x="289560" y="1176528"/>
                  </a:lnTo>
                  <a:lnTo>
                    <a:pt x="289560" y="0"/>
                  </a:lnTo>
                  <a:lnTo>
                    <a:pt x="0" y="0"/>
                  </a:lnTo>
                  <a:lnTo>
                    <a:pt x="0" y="1176528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3" name="object 31">
              <a:extLst>
                <a:ext uri="{FF2B5EF4-FFF2-40B4-BE49-F238E27FC236}">
                  <a16:creationId xmlns:a16="http://schemas.microsoft.com/office/drawing/2014/main" id="{B6C15341-A3A1-D9B2-9856-77A320B14607}"/>
                </a:ext>
              </a:extLst>
            </p:cNvPr>
            <p:cNvSpPr/>
            <p:nvPr/>
          </p:nvSpPr>
          <p:spPr>
            <a:xfrm>
              <a:off x="3944111" y="3553968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5" h="96520">
                  <a:moveTo>
                    <a:pt x="391667" y="0"/>
                  </a:moveTo>
                  <a:lnTo>
                    <a:pt x="102997" y="0"/>
                  </a:lnTo>
                  <a:lnTo>
                    <a:pt x="0" y="96012"/>
                  </a:lnTo>
                  <a:lnTo>
                    <a:pt x="288671" y="96012"/>
                  </a:lnTo>
                  <a:lnTo>
                    <a:pt x="391667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4" name="object 32">
              <a:extLst>
                <a:ext uri="{FF2B5EF4-FFF2-40B4-BE49-F238E27FC236}">
                  <a16:creationId xmlns:a16="http://schemas.microsoft.com/office/drawing/2014/main" id="{28612FA6-60A9-B805-DC7C-9507AB091D91}"/>
                </a:ext>
              </a:extLst>
            </p:cNvPr>
            <p:cNvSpPr/>
            <p:nvPr/>
          </p:nvSpPr>
          <p:spPr>
            <a:xfrm>
              <a:off x="3944111" y="3553968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5" h="96520">
                  <a:moveTo>
                    <a:pt x="288671" y="96012"/>
                  </a:moveTo>
                  <a:lnTo>
                    <a:pt x="391667" y="0"/>
                  </a:lnTo>
                  <a:lnTo>
                    <a:pt x="102997" y="0"/>
                  </a:lnTo>
                  <a:lnTo>
                    <a:pt x="0" y="96012"/>
                  </a:lnTo>
                  <a:lnTo>
                    <a:pt x="288671" y="9601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5" name="object 33">
              <a:extLst>
                <a:ext uri="{FF2B5EF4-FFF2-40B4-BE49-F238E27FC236}">
                  <a16:creationId xmlns:a16="http://schemas.microsoft.com/office/drawing/2014/main" id="{B2503FF8-99FA-5080-97C5-80E7FAC8431E}"/>
                </a:ext>
              </a:extLst>
            </p:cNvPr>
            <p:cNvSpPr/>
            <p:nvPr/>
          </p:nvSpPr>
          <p:spPr>
            <a:xfrm>
              <a:off x="4956048" y="4154424"/>
              <a:ext cx="102235" cy="673735"/>
            </a:xfrm>
            <a:custGeom>
              <a:avLst/>
              <a:gdLst/>
              <a:ahLst/>
              <a:cxnLst/>
              <a:rect l="l" t="t" r="r" b="b"/>
              <a:pathLst>
                <a:path w="102235" h="673735">
                  <a:moveTo>
                    <a:pt x="102107" y="0"/>
                  </a:moveTo>
                  <a:lnTo>
                    <a:pt x="0" y="96646"/>
                  </a:lnTo>
                  <a:lnTo>
                    <a:pt x="0" y="673607"/>
                  </a:lnTo>
                  <a:lnTo>
                    <a:pt x="102107" y="60121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6" name="object 34">
              <a:extLst>
                <a:ext uri="{FF2B5EF4-FFF2-40B4-BE49-F238E27FC236}">
                  <a16:creationId xmlns:a16="http://schemas.microsoft.com/office/drawing/2014/main" id="{E510E32B-A8B2-5386-4211-B45A3D31649B}"/>
                </a:ext>
              </a:extLst>
            </p:cNvPr>
            <p:cNvSpPr/>
            <p:nvPr/>
          </p:nvSpPr>
          <p:spPr>
            <a:xfrm>
              <a:off x="4956048" y="4154424"/>
              <a:ext cx="102235" cy="673735"/>
            </a:xfrm>
            <a:custGeom>
              <a:avLst/>
              <a:gdLst/>
              <a:ahLst/>
              <a:cxnLst/>
              <a:rect l="l" t="t" r="r" b="b"/>
              <a:pathLst>
                <a:path w="102235" h="673735">
                  <a:moveTo>
                    <a:pt x="0" y="673607"/>
                  </a:moveTo>
                  <a:lnTo>
                    <a:pt x="0" y="96646"/>
                  </a:lnTo>
                  <a:lnTo>
                    <a:pt x="102107" y="0"/>
                  </a:lnTo>
                  <a:lnTo>
                    <a:pt x="102107" y="601218"/>
                  </a:lnTo>
                  <a:lnTo>
                    <a:pt x="0" y="673607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7" name="object 35">
              <a:extLst>
                <a:ext uri="{FF2B5EF4-FFF2-40B4-BE49-F238E27FC236}">
                  <a16:creationId xmlns:a16="http://schemas.microsoft.com/office/drawing/2014/main" id="{39DFF1D5-D2C8-5A1A-ABB8-F2E9FF198051}"/>
                </a:ext>
              </a:extLst>
            </p:cNvPr>
            <p:cNvSpPr/>
            <p:nvPr/>
          </p:nvSpPr>
          <p:spPr>
            <a:xfrm>
              <a:off x="4666488" y="4250436"/>
              <a:ext cx="289560" cy="577850"/>
            </a:xfrm>
            <a:custGeom>
              <a:avLst/>
              <a:gdLst/>
              <a:ahLst/>
              <a:cxnLst/>
              <a:rect l="l" t="t" r="r" b="b"/>
              <a:pathLst>
                <a:path w="289560" h="577850">
                  <a:moveTo>
                    <a:pt x="289560" y="0"/>
                  </a:moveTo>
                  <a:lnTo>
                    <a:pt x="0" y="0"/>
                  </a:lnTo>
                  <a:lnTo>
                    <a:pt x="0" y="577595"/>
                  </a:lnTo>
                  <a:lnTo>
                    <a:pt x="289560" y="577595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8" name="object 36">
              <a:extLst>
                <a:ext uri="{FF2B5EF4-FFF2-40B4-BE49-F238E27FC236}">
                  <a16:creationId xmlns:a16="http://schemas.microsoft.com/office/drawing/2014/main" id="{FD5453BF-5B6E-EFD2-7277-BA2C09A1D7DF}"/>
                </a:ext>
              </a:extLst>
            </p:cNvPr>
            <p:cNvSpPr/>
            <p:nvPr/>
          </p:nvSpPr>
          <p:spPr>
            <a:xfrm>
              <a:off x="4666488" y="4250436"/>
              <a:ext cx="289560" cy="577850"/>
            </a:xfrm>
            <a:custGeom>
              <a:avLst/>
              <a:gdLst/>
              <a:ahLst/>
              <a:cxnLst/>
              <a:rect l="l" t="t" r="r" b="b"/>
              <a:pathLst>
                <a:path w="289560" h="577850">
                  <a:moveTo>
                    <a:pt x="0" y="577595"/>
                  </a:moveTo>
                  <a:lnTo>
                    <a:pt x="289560" y="577595"/>
                  </a:lnTo>
                  <a:lnTo>
                    <a:pt x="289560" y="0"/>
                  </a:lnTo>
                  <a:lnTo>
                    <a:pt x="0" y="0"/>
                  </a:lnTo>
                  <a:lnTo>
                    <a:pt x="0" y="577595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9" name="object 37">
              <a:extLst>
                <a:ext uri="{FF2B5EF4-FFF2-40B4-BE49-F238E27FC236}">
                  <a16:creationId xmlns:a16="http://schemas.microsoft.com/office/drawing/2014/main" id="{FE8FCE19-93FA-1CFF-5814-C8C1CFA67FC1}"/>
                </a:ext>
              </a:extLst>
            </p:cNvPr>
            <p:cNvSpPr/>
            <p:nvPr/>
          </p:nvSpPr>
          <p:spPr>
            <a:xfrm>
              <a:off x="4666488" y="4154424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5" h="96520">
                  <a:moveTo>
                    <a:pt x="391667" y="0"/>
                  </a:moveTo>
                  <a:lnTo>
                    <a:pt x="102615" y="0"/>
                  </a:lnTo>
                  <a:lnTo>
                    <a:pt x="0" y="96012"/>
                  </a:lnTo>
                  <a:lnTo>
                    <a:pt x="289051" y="96012"/>
                  </a:lnTo>
                  <a:lnTo>
                    <a:pt x="391667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0" name="object 38">
              <a:extLst>
                <a:ext uri="{FF2B5EF4-FFF2-40B4-BE49-F238E27FC236}">
                  <a16:creationId xmlns:a16="http://schemas.microsoft.com/office/drawing/2014/main" id="{DAC1DE75-3E6B-24A4-EF61-1F8EEEA1F4B5}"/>
                </a:ext>
              </a:extLst>
            </p:cNvPr>
            <p:cNvSpPr/>
            <p:nvPr/>
          </p:nvSpPr>
          <p:spPr>
            <a:xfrm>
              <a:off x="4666488" y="4154424"/>
              <a:ext cx="391795" cy="96520"/>
            </a:xfrm>
            <a:custGeom>
              <a:avLst/>
              <a:gdLst/>
              <a:ahLst/>
              <a:cxnLst/>
              <a:rect l="l" t="t" r="r" b="b"/>
              <a:pathLst>
                <a:path w="391795" h="96520">
                  <a:moveTo>
                    <a:pt x="289051" y="96012"/>
                  </a:moveTo>
                  <a:lnTo>
                    <a:pt x="391667" y="0"/>
                  </a:lnTo>
                  <a:lnTo>
                    <a:pt x="102615" y="0"/>
                  </a:lnTo>
                  <a:lnTo>
                    <a:pt x="0" y="96012"/>
                  </a:lnTo>
                  <a:lnTo>
                    <a:pt x="289051" y="96012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1" name="object 39">
              <a:extLst>
                <a:ext uri="{FF2B5EF4-FFF2-40B4-BE49-F238E27FC236}">
                  <a16:creationId xmlns:a16="http://schemas.microsoft.com/office/drawing/2014/main" id="{F2918F86-2FD7-4840-6E4A-C9B48DA83E4A}"/>
                </a:ext>
              </a:extLst>
            </p:cNvPr>
            <p:cNvSpPr/>
            <p:nvPr/>
          </p:nvSpPr>
          <p:spPr>
            <a:xfrm>
              <a:off x="5698236" y="4515612"/>
              <a:ext cx="104139" cy="312420"/>
            </a:xfrm>
            <a:custGeom>
              <a:avLst/>
              <a:gdLst/>
              <a:ahLst/>
              <a:cxnLst/>
              <a:rect l="l" t="t" r="r" b="b"/>
              <a:pathLst>
                <a:path w="104139" h="312420">
                  <a:moveTo>
                    <a:pt x="103631" y="0"/>
                  </a:moveTo>
                  <a:lnTo>
                    <a:pt x="0" y="96519"/>
                  </a:lnTo>
                  <a:lnTo>
                    <a:pt x="0" y="312419"/>
                  </a:lnTo>
                  <a:lnTo>
                    <a:pt x="103631" y="240030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4B4B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2" name="object 40">
              <a:extLst>
                <a:ext uri="{FF2B5EF4-FFF2-40B4-BE49-F238E27FC236}">
                  <a16:creationId xmlns:a16="http://schemas.microsoft.com/office/drawing/2014/main" id="{35E3067B-DA53-631F-B94B-8921C449833F}"/>
                </a:ext>
              </a:extLst>
            </p:cNvPr>
            <p:cNvSpPr/>
            <p:nvPr/>
          </p:nvSpPr>
          <p:spPr>
            <a:xfrm>
              <a:off x="5698236" y="4515612"/>
              <a:ext cx="104139" cy="312420"/>
            </a:xfrm>
            <a:custGeom>
              <a:avLst/>
              <a:gdLst/>
              <a:ahLst/>
              <a:cxnLst/>
              <a:rect l="l" t="t" r="r" b="b"/>
              <a:pathLst>
                <a:path w="104139" h="312420">
                  <a:moveTo>
                    <a:pt x="0" y="312419"/>
                  </a:moveTo>
                  <a:lnTo>
                    <a:pt x="0" y="96519"/>
                  </a:lnTo>
                  <a:lnTo>
                    <a:pt x="103631" y="0"/>
                  </a:lnTo>
                  <a:lnTo>
                    <a:pt x="103631" y="240030"/>
                  </a:lnTo>
                  <a:lnTo>
                    <a:pt x="0" y="312419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3" name="object 41">
              <a:extLst>
                <a:ext uri="{FF2B5EF4-FFF2-40B4-BE49-F238E27FC236}">
                  <a16:creationId xmlns:a16="http://schemas.microsoft.com/office/drawing/2014/main" id="{1F31A80C-6866-44C2-ADD6-A464BF258CDB}"/>
                </a:ext>
              </a:extLst>
            </p:cNvPr>
            <p:cNvSpPr/>
            <p:nvPr/>
          </p:nvSpPr>
          <p:spPr>
            <a:xfrm>
              <a:off x="5408675" y="4611624"/>
              <a:ext cx="289560" cy="216535"/>
            </a:xfrm>
            <a:custGeom>
              <a:avLst/>
              <a:gdLst/>
              <a:ahLst/>
              <a:cxnLst/>
              <a:rect l="l" t="t" r="r" b="b"/>
              <a:pathLst>
                <a:path w="289560" h="216535">
                  <a:moveTo>
                    <a:pt x="289560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289560" y="216407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4" name="object 42">
              <a:extLst>
                <a:ext uri="{FF2B5EF4-FFF2-40B4-BE49-F238E27FC236}">
                  <a16:creationId xmlns:a16="http://schemas.microsoft.com/office/drawing/2014/main" id="{09D9923B-668D-04D6-3C70-FC3AE78FB79B}"/>
                </a:ext>
              </a:extLst>
            </p:cNvPr>
            <p:cNvSpPr/>
            <p:nvPr/>
          </p:nvSpPr>
          <p:spPr>
            <a:xfrm>
              <a:off x="5408675" y="4611624"/>
              <a:ext cx="289560" cy="216535"/>
            </a:xfrm>
            <a:custGeom>
              <a:avLst/>
              <a:gdLst/>
              <a:ahLst/>
              <a:cxnLst/>
              <a:rect l="l" t="t" r="r" b="b"/>
              <a:pathLst>
                <a:path w="289560" h="216535">
                  <a:moveTo>
                    <a:pt x="0" y="216407"/>
                  </a:moveTo>
                  <a:lnTo>
                    <a:pt x="289560" y="216407"/>
                  </a:lnTo>
                  <a:lnTo>
                    <a:pt x="28956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5" name="object 43">
              <a:extLst>
                <a:ext uri="{FF2B5EF4-FFF2-40B4-BE49-F238E27FC236}">
                  <a16:creationId xmlns:a16="http://schemas.microsoft.com/office/drawing/2014/main" id="{7F021331-EB5A-75B0-467B-AC66D62F9A9F}"/>
                </a:ext>
              </a:extLst>
            </p:cNvPr>
            <p:cNvSpPr/>
            <p:nvPr/>
          </p:nvSpPr>
          <p:spPr>
            <a:xfrm>
              <a:off x="5408675" y="4515612"/>
              <a:ext cx="393700" cy="96520"/>
            </a:xfrm>
            <a:custGeom>
              <a:avLst/>
              <a:gdLst/>
              <a:ahLst/>
              <a:cxnLst/>
              <a:rect l="l" t="t" r="r" b="b"/>
              <a:pathLst>
                <a:path w="393700" h="96520">
                  <a:moveTo>
                    <a:pt x="393191" y="0"/>
                  </a:moveTo>
                  <a:lnTo>
                    <a:pt x="82676" y="0"/>
                  </a:lnTo>
                  <a:lnTo>
                    <a:pt x="0" y="96012"/>
                  </a:lnTo>
                  <a:lnTo>
                    <a:pt x="290068" y="96012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7171B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6" name="object 44">
              <a:extLst>
                <a:ext uri="{FF2B5EF4-FFF2-40B4-BE49-F238E27FC236}">
                  <a16:creationId xmlns:a16="http://schemas.microsoft.com/office/drawing/2014/main" id="{46B81974-C78C-1D8F-5BF0-F39E9217A5FF}"/>
                </a:ext>
              </a:extLst>
            </p:cNvPr>
            <p:cNvSpPr/>
            <p:nvPr/>
          </p:nvSpPr>
          <p:spPr>
            <a:xfrm>
              <a:off x="1488947" y="2449068"/>
              <a:ext cx="4312920" cy="2379345"/>
            </a:xfrm>
            <a:custGeom>
              <a:avLst/>
              <a:gdLst/>
              <a:ahLst/>
              <a:cxnLst/>
              <a:rect l="l" t="t" r="r" b="b"/>
              <a:pathLst>
                <a:path w="4312920" h="2379345">
                  <a:moveTo>
                    <a:pt x="4209796" y="2162556"/>
                  </a:moveTo>
                  <a:lnTo>
                    <a:pt x="4312920" y="2066544"/>
                  </a:lnTo>
                  <a:lnTo>
                    <a:pt x="4002404" y="2066544"/>
                  </a:lnTo>
                  <a:lnTo>
                    <a:pt x="3919728" y="2162556"/>
                  </a:lnTo>
                  <a:lnTo>
                    <a:pt x="4209796" y="2162556"/>
                  </a:lnTo>
                  <a:close/>
                </a:path>
                <a:path w="4312920" h="2379345">
                  <a:moveTo>
                    <a:pt x="60960" y="2377440"/>
                  </a:moveTo>
                  <a:lnTo>
                    <a:pt x="60960" y="0"/>
                  </a:lnTo>
                </a:path>
                <a:path w="4312920" h="2379345">
                  <a:moveTo>
                    <a:pt x="60960" y="2378964"/>
                  </a:moveTo>
                  <a:lnTo>
                    <a:pt x="0" y="2378964"/>
                  </a:lnTo>
                </a:path>
                <a:path w="4312920" h="2379345">
                  <a:moveTo>
                    <a:pt x="60960" y="1801368"/>
                  </a:moveTo>
                  <a:lnTo>
                    <a:pt x="0" y="1801368"/>
                  </a:lnTo>
                </a:path>
                <a:path w="4312920" h="2379345">
                  <a:moveTo>
                    <a:pt x="60960" y="1200912"/>
                  </a:moveTo>
                  <a:lnTo>
                    <a:pt x="0" y="1200912"/>
                  </a:lnTo>
                </a:path>
                <a:path w="4312920" h="2379345">
                  <a:moveTo>
                    <a:pt x="60960" y="601980"/>
                  </a:moveTo>
                  <a:lnTo>
                    <a:pt x="0" y="601980"/>
                  </a:lnTo>
                </a:path>
                <a:path w="4312920" h="2379345">
                  <a:moveTo>
                    <a:pt x="60960" y="0"/>
                  </a:moveTo>
                  <a:lnTo>
                    <a:pt x="0" y="0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97" name="object 46">
            <a:extLst>
              <a:ext uri="{FF2B5EF4-FFF2-40B4-BE49-F238E27FC236}">
                <a16:creationId xmlns:a16="http://schemas.microsoft.com/office/drawing/2014/main" id="{0EBF6BA6-7844-59E3-6DB6-D48C1622C7F6}"/>
              </a:ext>
            </a:extLst>
          </p:cNvPr>
          <p:cNvSpPr txBox="1"/>
          <p:nvPr/>
        </p:nvSpPr>
        <p:spPr>
          <a:xfrm>
            <a:off x="2384420" y="3175980"/>
            <a:ext cx="1719580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5055">
              <a:lnSpc>
                <a:spcPts val="2850"/>
              </a:lnSpc>
              <a:spcBef>
                <a:spcPts val="100"/>
              </a:spcBef>
            </a:pPr>
            <a:r>
              <a:rPr sz="2000" b="1" spc="-114">
                <a:latin typeface="Arial"/>
                <a:cs typeface="Arial"/>
              </a:rPr>
              <a:t>Freq</a:t>
            </a:r>
            <a:r>
              <a:rPr sz="2000" spc="-114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430"/>
              </a:lnSpc>
            </a:pPr>
            <a:r>
              <a:rPr sz="2000" b="1" spc="-25">
                <a:latin typeface="Arial"/>
                <a:cs typeface="Arial"/>
              </a:rPr>
              <a:t>20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000" b="1" spc="-25">
                <a:latin typeface="Arial"/>
                <a:cs typeface="Arial"/>
              </a:rPr>
              <a:t>15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000" b="1" spc="-25"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8" name="object 48">
            <a:extLst>
              <a:ext uri="{FF2B5EF4-FFF2-40B4-BE49-F238E27FC236}">
                <a16:creationId xmlns:a16="http://schemas.microsoft.com/office/drawing/2014/main" id="{EDEDFF2E-7801-65C3-5AD6-95B03ADBFE65}"/>
              </a:ext>
            </a:extLst>
          </p:cNvPr>
          <p:cNvSpPr txBox="1"/>
          <p:nvPr/>
        </p:nvSpPr>
        <p:spPr>
          <a:xfrm>
            <a:off x="2507814" y="5905084"/>
            <a:ext cx="4523105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0"/>
              </a:spcBef>
            </a:pPr>
            <a:r>
              <a:rPr sz="2000" b="1" spc="-80">
                <a:latin typeface="Arial"/>
                <a:cs typeface="Arial"/>
              </a:rPr>
              <a:t>20</a:t>
            </a:r>
            <a:r>
              <a:rPr sz="2000" b="1" spc="-3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-</a:t>
            </a:r>
            <a:r>
              <a:rPr sz="2000" b="1" spc="-165">
                <a:latin typeface="Arial"/>
                <a:cs typeface="Arial"/>
              </a:rPr>
              <a:t> </a:t>
            </a:r>
            <a:r>
              <a:rPr sz="2000" b="1" spc="-100">
                <a:latin typeface="Arial"/>
                <a:cs typeface="Arial"/>
              </a:rPr>
              <a:t>3030</a:t>
            </a:r>
            <a:r>
              <a:rPr sz="2000" b="1" spc="-26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-</a:t>
            </a:r>
            <a:r>
              <a:rPr sz="2000" b="1" spc="-165">
                <a:latin typeface="Arial"/>
                <a:cs typeface="Arial"/>
              </a:rPr>
              <a:t> </a:t>
            </a:r>
            <a:r>
              <a:rPr sz="2000" b="1" spc="-100">
                <a:latin typeface="Arial"/>
                <a:cs typeface="Arial"/>
              </a:rPr>
              <a:t>4040</a:t>
            </a:r>
            <a:r>
              <a:rPr sz="2000" b="1" spc="-26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-</a:t>
            </a:r>
            <a:r>
              <a:rPr sz="2000" b="1" spc="-160">
                <a:latin typeface="Arial"/>
                <a:cs typeface="Arial"/>
              </a:rPr>
              <a:t> </a:t>
            </a:r>
            <a:r>
              <a:rPr sz="2000" b="1" spc="-100">
                <a:latin typeface="Arial"/>
                <a:cs typeface="Arial"/>
              </a:rPr>
              <a:t>5050</a:t>
            </a:r>
            <a:r>
              <a:rPr sz="2000" b="1" spc="-24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-</a:t>
            </a:r>
            <a:r>
              <a:rPr sz="2000" b="1" spc="-150">
                <a:latin typeface="Arial"/>
                <a:cs typeface="Arial"/>
              </a:rPr>
              <a:t> </a:t>
            </a:r>
            <a:r>
              <a:rPr sz="2000" b="1" spc="-100">
                <a:latin typeface="Arial"/>
                <a:cs typeface="Arial"/>
              </a:rPr>
              <a:t>6060</a:t>
            </a:r>
            <a:r>
              <a:rPr sz="2000" b="1" spc="-2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-</a:t>
            </a:r>
            <a:r>
              <a:rPr sz="2000" b="1" spc="-165">
                <a:latin typeface="Arial"/>
                <a:cs typeface="Arial"/>
              </a:rPr>
              <a:t> </a:t>
            </a:r>
            <a:r>
              <a:rPr sz="2000" b="1" spc="-80">
                <a:latin typeface="Arial"/>
                <a:cs typeface="Arial"/>
              </a:rPr>
              <a:t>70</a:t>
            </a:r>
            <a:r>
              <a:rPr sz="2000" b="1" spc="-330">
                <a:latin typeface="Arial"/>
                <a:cs typeface="Arial"/>
              </a:rPr>
              <a:t> </a:t>
            </a:r>
            <a:r>
              <a:rPr sz="2000" b="1" spc="-80">
                <a:latin typeface="Arial"/>
                <a:cs typeface="Arial"/>
              </a:rPr>
              <a:t>70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 spc="-135">
                <a:latin typeface="Arial"/>
                <a:cs typeface="Arial"/>
              </a:rPr>
              <a:t>-</a:t>
            </a:r>
            <a:r>
              <a:rPr sz="2000" b="1" spc="-25">
                <a:latin typeface="Arial"/>
                <a:cs typeface="Arial"/>
              </a:rPr>
              <a:t>80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9" name="object 52">
            <a:extLst>
              <a:ext uri="{FF2B5EF4-FFF2-40B4-BE49-F238E27FC236}">
                <a16:creationId xmlns:a16="http://schemas.microsoft.com/office/drawing/2014/main" id="{35C86B84-389F-9AFE-C249-F9C3B600AE7B}"/>
              </a:ext>
            </a:extLst>
          </p:cNvPr>
          <p:cNvSpPr txBox="1"/>
          <p:nvPr/>
        </p:nvSpPr>
        <p:spPr>
          <a:xfrm>
            <a:off x="8297744" y="5071710"/>
            <a:ext cx="1836420" cy="378309"/>
          </a:xfrm>
          <a:prstGeom prst="rect">
            <a:avLst/>
          </a:prstGeom>
          <a:ln w="24384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550"/>
              </a:spcBef>
            </a:pPr>
            <a:r>
              <a:rPr sz="2000" b="1" spc="-145">
                <a:latin typeface="Arial"/>
                <a:cs typeface="Arial"/>
              </a:rPr>
              <a:t>3-</a:t>
            </a:r>
            <a:r>
              <a:rPr sz="2000" b="1">
                <a:latin typeface="Arial"/>
                <a:cs typeface="Arial"/>
              </a:rPr>
              <a:t>D</a:t>
            </a:r>
            <a:r>
              <a:rPr sz="2000" b="1" spc="-254">
                <a:latin typeface="Arial"/>
                <a:cs typeface="Arial"/>
              </a:rPr>
              <a:t> </a:t>
            </a:r>
            <a:r>
              <a:rPr sz="2000" b="1" spc="-110">
                <a:latin typeface="Arial"/>
                <a:cs typeface="Arial"/>
              </a:rPr>
              <a:t>Column</a:t>
            </a:r>
            <a:r>
              <a:rPr sz="2000" b="1" spc="-315">
                <a:latin typeface="Arial"/>
                <a:cs typeface="Arial"/>
              </a:rPr>
              <a:t> </a:t>
            </a:r>
            <a:r>
              <a:rPr sz="2000" b="1" spc="-5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14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0256-4D8E-A40A-E3DD-842D5D49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794CDB-B0E2-A686-6CCD-B7B7370C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3E413-4C9A-2552-B0B3-5C6F863217E5}"/>
              </a:ext>
            </a:extLst>
          </p:cNvPr>
          <p:cNvSpPr txBox="1"/>
          <p:nvPr/>
        </p:nvSpPr>
        <p:spPr>
          <a:xfrm>
            <a:off x="544837" y="594187"/>
            <a:ext cx="11375038" cy="1720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marR="5080" indent="-572135">
              <a:lnSpc>
                <a:spcPct val="100000"/>
              </a:lnSpc>
              <a:spcBef>
                <a:spcPts val="95"/>
              </a:spcBef>
              <a:buAutoNum type="romanLcPeriod"/>
              <a:tabLst>
                <a:tab pos="584200" algn="l"/>
              </a:tabLst>
            </a:pPr>
            <a:r>
              <a:rPr lang="en-US" sz="2000">
                <a:cs typeface="Comic Sans MS"/>
              </a:rPr>
              <a:t>Mark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boundaries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on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horizontal </a:t>
            </a:r>
            <a:r>
              <a:rPr lang="en-US" sz="2000">
                <a:cs typeface="Comic Sans MS"/>
              </a:rPr>
              <a:t>axis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(x-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axis)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and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frequencies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along </a:t>
            </a:r>
            <a:r>
              <a:rPr lang="en-US" sz="2000">
                <a:cs typeface="Comic Sans MS"/>
              </a:rPr>
              <a:t>the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vertical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axis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(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y-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axis)</a:t>
            </a:r>
            <a:r>
              <a:rPr lang="en-US" sz="2000" spc="-70">
                <a:cs typeface="Comic Sans MS"/>
              </a:rPr>
              <a:t> </a:t>
            </a:r>
            <a:r>
              <a:rPr lang="en-US" sz="2000">
                <a:cs typeface="Comic Sans MS"/>
              </a:rPr>
              <a:t>according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to</a:t>
            </a:r>
            <a:r>
              <a:rPr lang="en-US" sz="2000" spc="-65">
                <a:cs typeface="Comic Sans MS"/>
              </a:rPr>
              <a:t> </a:t>
            </a:r>
            <a:r>
              <a:rPr lang="en-US" sz="2000" spc="-50">
                <a:cs typeface="Comic Sans MS"/>
              </a:rPr>
              <a:t>a </a:t>
            </a:r>
            <a:r>
              <a:rPr lang="en-US" sz="2000">
                <a:cs typeface="Comic Sans MS"/>
              </a:rPr>
              <a:t>suitable</a:t>
            </a:r>
            <a:r>
              <a:rPr lang="en-US" sz="2000" spc="-16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scale.</a:t>
            </a:r>
            <a:endParaRPr lang="en-US" sz="2000">
              <a:cs typeface="Comic Sans MS"/>
            </a:endParaRPr>
          </a:p>
          <a:p>
            <a:pPr marL="584200" marR="29845" indent="-572135">
              <a:lnSpc>
                <a:spcPct val="100000"/>
              </a:lnSpc>
              <a:spcBef>
                <a:spcPts val="710"/>
              </a:spcBef>
              <a:buAutoNum type="romanLcPeriod"/>
              <a:tabLst>
                <a:tab pos="584200" algn="l"/>
              </a:tabLst>
            </a:pPr>
            <a:r>
              <a:rPr lang="en-US" sz="2000">
                <a:cs typeface="Comic Sans MS"/>
              </a:rPr>
              <a:t>With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each</a:t>
            </a:r>
            <a:r>
              <a:rPr lang="en-US" sz="2000" spc="-95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interval</a:t>
            </a:r>
            <a:r>
              <a:rPr lang="en-US" sz="2000" spc="-100">
                <a:cs typeface="Comic Sans MS"/>
              </a:rPr>
              <a:t> </a:t>
            </a:r>
            <a:r>
              <a:rPr lang="en-US" sz="2000">
                <a:cs typeface="Comic Sans MS"/>
              </a:rPr>
              <a:t>as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a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base</a:t>
            </a:r>
            <a:r>
              <a:rPr lang="en-US" sz="2000" spc="-55">
                <a:cs typeface="Comic Sans MS"/>
              </a:rPr>
              <a:t> </a:t>
            </a:r>
            <a:r>
              <a:rPr lang="en-US" sz="2000">
                <a:cs typeface="Comic Sans MS"/>
              </a:rPr>
              <a:t>draw</a:t>
            </a:r>
            <a:r>
              <a:rPr lang="en-US" sz="2000" spc="-75">
                <a:cs typeface="Comic Sans MS"/>
              </a:rPr>
              <a:t> </a:t>
            </a:r>
            <a:r>
              <a:rPr lang="en-US" sz="2000" spc="-50">
                <a:cs typeface="Comic Sans MS"/>
              </a:rPr>
              <a:t>a </a:t>
            </a:r>
            <a:r>
              <a:rPr lang="en-US" sz="2000">
                <a:cs typeface="Comic Sans MS"/>
              </a:rPr>
              <a:t>rectangle</a:t>
            </a:r>
            <a:r>
              <a:rPr lang="en-US" sz="2000" spc="-110">
                <a:cs typeface="Comic Sans MS"/>
              </a:rPr>
              <a:t> </a:t>
            </a:r>
            <a:r>
              <a:rPr lang="en-US" sz="2000">
                <a:cs typeface="Comic Sans MS"/>
              </a:rPr>
              <a:t>whose</a:t>
            </a:r>
            <a:r>
              <a:rPr lang="en-US" sz="2000" spc="-105">
                <a:cs typeface="Comic Sans MS"/>
              </a:rPr>
              <a:t> </a:t>
            </a:r>
            <a:r>
              <a:rPr lang="en-US" sz="2000">
                <a:cs typeface="Comic Sans MS"/>
              </a:rPr>
              <a:t>height</a:t>
            </a:r>
            <a:r>
              <a:rPr lang="en-US" sz="2000" spc="-110">
                <a:cs typeface="Comic Sans MS"/>
              </a:rPr>
              <a:t> </a:t>
            </a:r>
            <a:r>
              <a:rPr lang="en-US" sz="2000">
                <a:cs typeface="Comic Sans MS"/>
              </a:rPr>
              <a:t>equals</a:t>
            </a:r>
            <a:r>
              <a:rPr lang="en-US" sz="2000" spc="-11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10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frequency </a:t>
            </a:r>
            <a:r>
              <a:rPr lang="en-US" sz="2000">
                <a:cs typeface="Comic Sans MS"/>
              </a:rPr>
              <a:t>of</a:t>
            </a:r>
            <a:r>
              <a:rPr lang="en-US" sz="2000" spc="-75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5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corresponding</a:t>
            </a:r>
            <a:r>
              <a:rPr lang="en-US" sz="2000" spc="-105">
                <a:cs typeface="Comic Sans MS"/>
              </a:rPr>
              <a:t> </a:t>
            </a:r>
            <a:r>
              <a:rPr lang="en-US" sz="2000">
                <a:cs typeface="Comic Sans MS"/>
              </a:rPr>
              <a:t>class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interval.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25">
                <a:cs typeface="Comic Sans MS"/>
              </a:rPr>
              <a:t>It </a:t>
            </a:r>
            <a:r>
              <a:rPr lang="en-US" sz="2000">
                <a:cs typeface="Comic Sans MS"/>
              </a:rPr>
              <a:t>describes</a:t>
            </a:r>
            <a:r>
              <a:rPr lang="en-US" sz="2000" spc="-9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80">
                <a:cs typeface="Comic Sans MS"/>
              </a:rPr>
              <a:t> </a:t>
            </a:r>
            <a:r>
              <a:rPr lang="en-US" sz="2000">
                <a:cs typeface="Comic Sans MS"/>
              </a:rPr>
              <a:t>shape</a:t>
            </a:r>
            <a:r>
              <a:rPr lang="en-US" sz="2000" spc="-85"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-6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9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data.</a:t>
            </a:r>
            <a:endParaRPr lang="en-US" sz="2000">
              <a:cs typeface="Comic Sans MS"/>
            </a:endParaRPr>
          </a:p>
          <a:p>
            <a:endParaRPr lang="en-IN" sz="20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908A1D-4B91-DC01-995C-7F3D3519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208035"/>
            <a:ext cx="4114800" cy="395342"/>
          </a:xfrm>
        </p:spPr>
        <p:txBody>
          <a:bodyPr/>
          <a:lstStyle/>
          <a:p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Steps</a:t>
            </a:r>
            <a:r>
              <a:rPr lang="en-IN" sz="2400" spc="-5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to</a:t>
            </a:r>
            <a:r>
              <a:rPr lang="en-IN" sz="2400" spc="-3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draw</a:t>
            </a:r>
            <a:r>
              <a:rPr lang="en-IN" sz="2400" spc="-9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 spc="-10">
                <a:solidFill>
                  <a:srgbClr val="006EBE"/>
                </a:solidFill>
                <a:latin typeface="+mn-lt"/>
                <a:cs typeface="Comic Sans MS"/>
              </a:rPr>
              <a:t>Histogram</a:t>
            </a:r>
            <a:endParaRPr lang="en-IN" sz="240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25662-7D3E-1278-4726-4A31AC00BCDB}"/>
              </a:ext>
            </a:extLst>
          </p:cNvPr>
          <p:cNvSpPr txBox="1"/>
          <p:nvPr/>
        </p:nvSpPr>
        <p:spPr>
          <a:xfrm>
            <a:off x="431436" y="2173806"/>
            <a:ext cx="113750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IN" sz="1800" b="1" spc="-10">
                <a:solidFill>
                  <a:srgbClr val="0070C0"/>
                </a:solidFill>
                <a:latin typeface="+mj-lt"/>
                <a:cs typeface="Comic Sans MS"/>
              </a:rPr>
              <a:t>2</a:t>
            </a:r>
            <a:r>
              <a:rPr lang="en-IN" sz="2000" b="1" spc="-10">
                <a:solidFill>
                  <a:srgbClr val="0070C0"/>
                </a:solidFill>
                <a:latin typeface="+mj-lt"/>
                <a:cs typeface="Comic Sans MS"/>
              </a:rPr>
              <a:t>. </a:t>
            </a:r>
            <a:r>
              <a:rPr lang="en-IN" sz="2000" b="1" spc="-10">
                <a:solidFill>
                  <a:srgbClr val="0070C0"/>
                </a:solidFill>
                <a:latin typeface="+mj-lt"/>
              </a:rPr>
              <a:t>Frequency Polygon: </a:t>
            </a:r>
            <a:r>
              <a:rPr lang="en-US" sz="1800">
                <a:cs typeface="Comic Sans MS"/>
              </a:rPr>
              <a:t>It is a</a:t>
            </a:r>
            <a:r>
              <a:rPr lang="en-US" spc="750">
                <a:cs typeface="Comic Sans MS"/>
              </a:rPr>
              <a:t> </a:t>
            </a:r>
            <a:r>
              <a:rPr lang="en-US" sz="1800">
                <a:cs typeface="Comic Sans MS"/>
              </a:rPr>
              <a:t>line graph of grouped</a:t>
            </a:r>
            <a:r>
              <a:rPr lang="en-US" spc="73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frequency </a:t>
            </a:r>
            <a:r>
              <a:rPr lang="en-US" sz="1800">
                <a:cs typeface="Comic Sans MS"/>
              </a:rPr>
              <a:t>distribution</a:t>
            </a:r>
            <a:r>
              <a:rPr lang="en-US" sz="1800" spc="440">
                <a:cs typeface="Comic Sans MS"/>
              </a:rPr>
              <a:t> </a:t>
            </a:r>
            <a:r>
              <a:rPr lang="en-US" sz="1800">
                <a:cs typeface="Comic Sans MS"/>
              </a:rPr>
              <a:t>in</a:t>
            </a:r>
            <a:r>
              <a:rPr lang="en-US" sz="1800" spc="440">
                <a:cs typeface="Comic Sans MS"/>
              </a:rPr>
              <a:t> </a:t>
            </a:r>
            <a:r>
              <a:rPr lang="en-US" sz="1800">
                <a:cs typeface="Comic Sans MS"/>
              </a:rPr>
              <a:t>which</a:t>
            </a:r>
            <a:r>
              <a:rPr lang="en-US" sz="1800" spc="440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440">
                <a:cs typeface="Comic Sans MS"/>
              </a:rPr>
              <a:t> </a:t>
            </a:r>
            <a:r>
              <a:rPr lang="en-US" sz="1800">
                <a:cs typeface="Comic Sans MS"/>
              </a:rPr>
              <a:t>class</a:t>
            </a:r>
            <a:r>
              <a:rPr lang="en-US" sz="1800" spc="44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frequency </a:t>
            </a:r>
            <a:r>
              <a:rPr lang="en-US" sz="1800">
                <a:cs typeface="Comic Sans MS"/>
              </a:rPr>
              <a:t>is</a:t>
            </a:r>
            <a:r>
              <a:rPr lang="en-US" sz="1800" spc="120">
                <a:cs typeface="Comic Sans MS"/>
              </a:rPr>
              <a:t>  </a:t>
            </a:r>
            <a:r>
              <a:rPr lang="en-US" sz="1800">
                <a:cs typeface="Comic Sans MS"/>
              </a:rPr>
              <a:t>plotted</a:t>
            </a:r>
            <a:r>
              <a:rPr lang="en-US" sz="1800" spc="120">
                <a:cs typeface="Comic Sans MS"/>
              </a:rPr>
              <a:t> </a:t>
            </a:r>
            <a:r>
              <a:rPr lang="en-US" sz="1800">
                <a:cs typeface="Comic Sans MS"/>
              </a:rPr>
              <a:t>against</a:t>
            </a:r>
            <a:r>
              <a:rPr lang="en-US" sz="1800" spc="125">
                <a:cs typeface="Comic Sans MS"/>
              </a:rPr>
              <a:t> </a:t>
            </a:r>
            <a:r>
              <a:rPr lang="en-US" sz="1800">
                <a:cs typeface="Comic Sans MS"/>
              </a:rPr>
              <a:t>class</a:t>
            </a:r>
            <a:r>
              <a:rPr lang="en-US" sz="1800" spc="120">
                <a:cs typeface="Comic Sans MS"/>
              </a:rPr>
              <a:t> </a:t>
            </a:r>
            <a:r>
              <a:rPr lang="en-US" sz="1800">
                <a:cs typeface="Comic Sans MS"/>
              </a:rPr>
              <a:t>mark</a:t>
            </a:r>
            <a:r>
              <a:rPr lang="en-US" sz="1800" spc="120">
                <a:cs typeface="Comic Sans MS"/>
              </a:rPr>
              <a:t> </a:t>
            </a:r>
            <a:r>
              <a:rPr lang="en-US" sz="1800">
                <a:cs typeface="Comic Sans MS"/>
              </a:rPr>
              <a:t>that</a:t>
            </a:r>
            <a:r>
              <a:rPr lang="en-US" sz="1800" spc="125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are </a:t>
            </a:r>
            <a:r>
              <a:rPr lang="en-US" sz="1800">
                <a:cs typeface="Comic Sans MS"/>
              </a:rPr>
              <a:t>subsequently connected by a</a:t>
            </a:r>
            <a:r>
              <a:rPr lang="en-US" sz="1800" spc="5">
                <a:cs typeface="Comic Sans MS"/>
              </a:rPr>
              <a:t> </a:t>
            </a:r>
            <a:r>
              <a:rPr lang="en-US" sz="1800">
                <a:cs typeface="Comic Sans MS"/>
              </a:rPr>
              <a:t>series</a:t>
            </a:r>
            <a:r>
              <a:rPr lang="en-US" sz="1800" spc="15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5">
                <a:cs typeface="Comic Sans MS"/>
              </a:rPr>
              <a:t> </a:t>
            </a:r>
            <a:r>
              <a:rPr lang="en-US" sz="1800" spc="-20">
                <a:cs typeface="Comic Sans MS"/>
              </a:rPr>
              <a:t>line </a:t>
            </a:r>
            <a:r>
              <a:rPr lang="en-US" sz="1800">
                <a:cs typeface="Comic Sans MS"/>
              </a:rPr>
              <a:t>segments</a:t>
            </a:r>
            <a:r>
              <a:rPr lang="en-US" sz="1800" spc="250">
                <a:cs typeface="Comic Sans MS"/>
              </a:rPr>
              <a:t> </a:t>
            </a:r>
            <a:r>
              <a:rPr lang="en-US" sz="1800">
                <a:cs typeface="Comic Sans MS"/>
              </a:rPr>
              <a:t>to</a:t>
            </a:r>
            <a:r>
              <a:rPr lang="en-US" sz="1800" spc="250">
                <a:cs typeface="Comic Sans MS"/>
              </a:rPr>
              <a:t> </a:t>
            </a:r>
            <a:r>
              <a:rPr lang="en-US" sz="1800">
                <a:cs typeface="Comic Sans MS"/>
              </a:rPr>
              <a:t>form</a:t>
            </a:r>
            <a:r>
              <a:rPr lang="en-US" sz="1800" spc="250">
                <a:cs typeface="Comic Sans MS"/>
              </a:rPr>
              <a:t> </a:t>
            </a:r>
            <a:r>
              <a:rPr lang="en-US" sz="1800">
                <a:cs typeface="Comic Sans MS"/>
              </a:rPr>
              <a:t>line</a:t>
            </a:r>
            <a:r>
              <a:rPr lang="en-US" sz="1800" spc="250">
                <a:cs typeface="Comic Sans MS"/>
              </a:rPr>
              <a:t> </a:t>
            </a:r>
            <a:r>
              <a:rPr lang="en-US" sz="1800">
                <a:cs typeface="Comic Sans MS"/>
              </a:rPr>
              <a:t>graph</a:t>
            </a:r>
            <a:r>
              <a:rPr lang="en-US" sz="1800" spc="250">
                <a:cs typeface="Comic Sans MS"/>
              </a:rPr>
              <a:t>  </a:t>
            </a:r>
            <a:r>
              <a:rPr lang="en-US" sz="1800" spc="-10">
                <a:cs typeface="Comic Sans MS"/>
              </a:rPr>
              <a:t>including </a:t>
            </a:r>
            <a:r>
              <a:rPr lang="en-US" sz="1800">
                <a:cs typeface="Comic Sans MS"/>
              </a:rPr>
              <a:t>classes</a:t>
            </a:r>
            <a:r>
              <a:rPr lang="en-US" sz="1800" spc="204">
                <a:cs typeface="Comic Sans MS"/>
              </a:rPr>
              <a:t> </a:t>
            </a:r>
            <a:r>
              <a:rPr lang="en-US" sz="1800">
                <a:cs typeface="Comic Sans MS"/>
              </a:rPr>
              <a:t>with</a:t>
            </a:r>
            <a:r>
              <a:rPr lang="en-US" sz="1800" spc="210">
                <a:cs typeface="Comic Sans MS"/>
              </a:rPr>
              <a:t> </a:t>
            </a:r>
            <a:r>
              <a:rPr lang="en-US" sz="1800">
                <a:cs typeface="Comic Sans MS"/>
              </a:rPr>
              <a:t>zero</a:t>
            </a:r>
            <a:r>
              <a:rPr lang="en-US" sz="1800" spc="210">
                <a:cs typeface="Comic Sans MS"/>
              </a:rPr>
              <a:t> </a:t>
            </a:r>
            <a:r>
              <a:rPr lang="en-US" sz="1800">
                <a:cs typeface="Comic Sans MS"/>
              </a:rPr>
              <a:t>frequencies</a:t>
            </a:r>
            <a:r>
              <a:rPr lang="en-US" sz="1800" spc="210">
                <a:cs typeface="Comic Sans MS"/>
              </a:rPr>
              <a:t> </a:t>
            </a:r>
            <a:r>
              <a:rPr lang="en-US" sz="1800">
                <a:cs typeface="Comic Sans MS"/>
              </a:rPr>
              <a:t>at</a:t>
            </a:r>
            <a:r>
              <a:rPr lang="en-US" sz="1800" spc="220">
                <a:cs typeface="Comic Sans MS"/>
              </a:rPr>
              <a:t> </a:t>
            </a:r>
            <a:r>
              <a:rPr lang="en-US" sz="1800" spc="-20">
                <a:cs typeface="Comic Sans MS"/>
              </a:rPr>
              <a:t>both </a:t>
            </a:r>
            <a:r>
              <a:rPr lang="en-US" sz="1800">
                <a:cs typeface="Comic Sans MS"/>
              </a:rPr>
              <a:t>ends</a:t>
            </a:r>
            <a:r>
              <a:rPr lang="en-US" sz="1800" spc="545">
                <a:cs typeface="Comic Sans MS"/>
              </a:rPr>
              <a:t> </a:t>
            </a:r>
            <a:r>
              <a:rPr lang="en-US" sz="1800">
                <a:cs typeface="Comic Sans MS"/>
              </a:rPr>
              <a:t>of</a:t>
            </a:r>
            <a:r>
              <a:rPr lang="en-US" sz="1800" spc="550">
                <a:cs typeface="Comic Sans MS"/>
              </a:rPr>
              <a:t> </a:t>
            </a:r>
            <a:r>
              <a:rPr lang="en-US" sz="1800">
                <a:cs typeface="Comic Sans MS"/>
              </a:rPr>
              <a:t>the</a:t>
            </a:r>
            <a:r>
              <a:rPr lang="en-US" sz="1800" spc="540">
                <a:cs typeface="Comic Sans MS"/>
              </a:rPr>
              <a:t> </a:t>
            </a:r>
            <a:r>
              <a:rPr lang="en-US" sz="1800">
                <a:cs typeface="Comic Sans MS"/>
              </a:rPr>
              <a:t>distribution</a:t>
            </a:r>
            <a:r>
              <a:rPr lang="en-US" sz="1800" spc="550">
                <a:cs typeface="Comic Sans MS"/>
              </a:rPr>
              <a:t> </a:t>
            </a:r>
            <a:r>
              <a:rPr lang="en-US" sz="1800">
                <a:cs typeface="Comic Sans MS"/>
              </a:rPr>
              <a:t>to</a:t>
            </a:r>
            <a:r>
              <a:rPr lang="en-US" sz="1800" spc="545">
                <a:cs typeface="Comic Sans MS"/>
              </a:rPr>
              <a:t> </a:t>
            </a:r>
            <a:r>
              <a:rPr lang="en-US" sz="1800">
                <a:cs typeface="Comic Sans MS"/>
              </a:rPr>
              <a:t>form</a:t>
            </a:r>
            <a:r>
              <a:rPr lang="en-US" sz="1800" spc="540">
                <a:cs typeface="Comic Sans MS"/>
              </a:rPr>
              <a:t> </a:t>
            </a:r>
            <a:r>
              <a:rPr lang="en-US" sz="1800" spc="-50">
                <a:cs typeface="Comic Sans MS"/>
              </a:rPr>
              <a:t>a </a:t>
            </a:r>
            <a:r>
              <a:rPr lang="en-US" sz="1800" spc="-10">
                <a:cs typeface="Comic Sans MS"/>
              </a:rPr>
              <a:t>polygon.</a:t>
            </a:r>
            <a:endParaRPr lang="en-US" sz="1800">
              <a:cs typeface="Comic Sans MS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AEB4ED71-7102-CE4C-BE53-7E225CDF1252}"/>
              </a:ext>
            </a:extLst>
          </p:cNvPr>
          <p:cNvGrpSpPr/>
          <p:nvPr/>
        </p:nvGrpSpPr>
        <p:grpSpPr>
          <a:xfrm>
            <a:off x="3399779" y="3406775"/>
            <a:ext cx="5564887" cy="2981960"/>
            <a:chOff x="1140713" y="2162555"/>
            <a:chExt cx="5610860" cy="2981960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D5E6240A-F6FF-45F2-358C-DEE74D15DACC}"/>
                </a:ext>
              </a:extLst>
            </p:cNvPr>
            <p:cNvSpPr/>
            <p:nvPr/>
          </p:nvSpPr>
          <p:spPr>
            <a:xfrm>
              <a:off x="1190243" y="2171699"/>
              <a:ext cx="5550535" cy="2895600"/>
            </a:xfrm>
            <a:custGeom>
              <a:avLst/>
              <a:gdLst/>
              <a:ahLst/>
              <a:cxnLst/>
              <a:rect l="l" t="t" r="r" b="b"/>
              <a:pathLst>
                <a:path w="5550534" h="2895600">
                  <a:moveTo>
                    <a:pt x="5550408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5550408" y="2895600"/>
                  </a:lnTo>
                  <a:lnTo>
                    <a:pt x="555040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0B9110C-8387-43BA-A54B-0036274738B1}"/>
                </a:ext>
              </a:extLst>
            </p:cNvPr>
            <p:cNvSpPr/>
            <p:nvPr/>
          </p:nvSpPr>
          <p:spPr>
            <a:xfrm>
              <a:off x="1190243" y="2162555"/>
              <a:ext cx="5550535" cy="18415"/>
            </a:xfrm>
            <a:custGeom>
              <a:avLst/>
              <a:gdLst/>
              <a:ahLst/>
              <a:cxnLst/>
              <a:rect l="l" t="t" r="r" b="b"/>
              <a:pathLst>
                <a:path w="5550534" h="18414">
                  <a:moveTo>
                    <a:pt x="5550408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5550408" y="18287"/>
                  </a:lnTo>
                  <a:lnTo>
                    <a:pt x="555040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F3071D77-31D6-E74A-DDB6-C89EE012DA45}"/>
                </a:ext>
              </a:extLst>
            </p:cNvPr>
            <p:cNvSpPr/>
            <p:nvPr/>
          </p:nvSpPr>
          <p:spPr>
            <a:xfrm>
              <a:off x="6741413" y="2172461"/>
              <a:ext cx="0" cy="2895600"/>
            </a:xfrm>
            <a:custGeom>
              <a:avLst/>
              <a:gdLst/>
              <a:ahLst/>
              <a:cxnLst/>
              <a:rect l="l" t="t" r="r" b="b"/>
              <a:pathLst>
                <a:path h="2895600">
                  <a:moveTo>
                    <a:pt x="0" y="0"/>
                  </a:moveTo>
                  <a:lnTo>
                    <a:pt x="0" y="2895600"/>
                  </a:lnTo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64F77427-37A8-8040-C740-9FDDC91FC880}"/>
                </a:ext>
              </a:extLst>
            </p:cNvPr>
            <p:cNvSpPr/>
            <p:nvPr/>
          </p:nvSpPr>
          <p:spPr>
            <a:xfrm>
              <a:off x="6376416" y="5058155"/>
              <a:ext cx="364490" cy="18415"/>
            </a:xfrm>
            <a:custGeom>
              <a:avLst/>
              <a:gdLst/>
              <a:ahLst/>
              <a:cxnLst/>
              <a:rect l="l" t="t" r="r" b="b"/>
              <a:pathLst>
                <a:path w="364490" h="18414">
                  <a:moveTo>
                    <a:pt x="364236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364236" y="18288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2BCCC924-57D3-AB2A-5BEE-143B57ECD691}"/>
                </a:ext>
              </a:extLst>
            </p:cNvPr>
            <p:cNvSpPr/>
            <p:nvPr/>
          </p:nvSpPr>
          <p:spPr>
            <a:xfrm>
              <a:off x="1191005" y="5068061"/>
              <a:ext cx="5122545" cy="0"/>
            </a:xfrm>
            <a:custGeom>
              <a:avLst/>
              <a:gdLst/>
              <a:ahLst/>
              <a:cxnLst/>
              <a:rect l="l" t="t" r="r" b="b"/>
              <a:pathLst>
                <a:path w="5122545">
                  <a:moveTo>
                    <a:pt x="0" y="0"/>
                  </a:moveTo>
                  <a:lnTo>
                    <a:pt x="5122164" y="0"/>
                  </a:lnTo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A601A49D-78ED-30CE-173F-59A93463F3AB}"/>
                </a:ext>
              </a:extLst>
            </p:cNvPr>
            <p:cNvSpPr/>
            <p:nvPr/>
          </p:nvSpPr>
          <p:spPr>
            <a:xfrm>
              <a:off x="1181099" y="2171699"/>
              <a:ext cx="18415" cy="2895600"/>
            </a:xfrm>
            <a:custGeom>
              <a:avLst/>
              <a:gdLst/>
              <a:ahLst/>
              <a:cxnLst/>
              <a:rect l="l" t="t" r="r" b="b"/>
              <a:pathLst>
                <a:path w="18415" h="2895600">
                  <a:moveTo>
                    <a:pt x="18287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18287" y="289560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3D052F6F-7036-F984-EA2E-F2C6DCEB0F6F}"/>
                </a:ext>
              </a:extLst>
            </p:cNvPr>
            <p:cNvSpPr/>
            <p:nvPr/>
          </p:nvSpPr>
          <p:spPr>
            <a:xfrm>
              <a:off x="1181099" y="2171699"/>
              <a:ext cx="18415" cy="2895600"/>
            </a:xfrm>
            <a:custGeom>
              <a:avLst/>
              <a:gdLst/>
              <a:ahLst/>
              <a:cxnLst/>
              <a:rect l="l" t="t" r="r" b="b"/>
              <a:pathLst>
                <a:path w="18415" h="2895600">
                  <a:moveTo>
                    <a:pt x="18287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18287" y="289560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323870D9-DC6B-AA75-B274-E0A7D0AC5BDB}"/>
                </a:ext>
              </a:extLst>
            </p:cNvPr>
            <p:cNvSpPr/>
            <p:nvPr/>
          </p:nvSpPr>
          <p:spPr>
            <a:xfrm>
              <a:off x="1140713" y="2172461"/>
              <a:ext cx="100965" cy="2895600"/>
            </a:xfrm>
            <a:custGeom>
              <a:avLst/>
              <a:gdLst/>
              <a:ahLst/>
              <a:cxnLst/>
              <a:rect l="l" t="t" r="r" b="b"/>
              <a:pathLst>
                <a:path w="100965" h="2895600">
                  <a:moveTo>
                    <a:pt x="0" y="2895600"/>
                  </a:moveTo>
                  <a:lnTo>
                    <a:pt x="100584" y="2895600"/>
                  </a:lnTo>
                </a:path>
                <a:path w="100965" h="2895600">
                  <a:moveTo>
                    <a:pt x="0" y="2171700"/>
                  </a:moveTo>
                  <a:lnTo>
                    <a:pt x="100584" y="2171700"/>
                  </a:lnTo>
                </a:path>
                <a:path w="100965" h="2895600">
                  <a:moveTo>
                    <a:pt x="0" y="1447800"/>
                  </a:moveTo>
                  <a:lnTo>
                    <a:pt x="100584" y="1447800"/>
                  </a:lnTo>
                </a:path>
                <a:path w="100965" h="2895600">
                  <a:moveTo>
                    <a:pt x="0" y="723900"/>
                  </a:moveTo>
                  <a:lnTo>
                    <a:pt x="100584" y="723900"/>
                  </a:lnTo>
                </a:path>
                <a:path w="100965" h="2895600">
                  <a:moveTo>
                    <a:pt x="0" y="0"/>
                  </a:moveTo>
                  <a:lnTo>
                    <a:pt x="10058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BD45D81B-8E9E-AB29-2FEB-7F994D2ED624}"/>
                </a:ext>
              </a:extLst>
            </p:cNvPr>
            <p:cNvSpPr/>
            <p:nvPr/>
          </p:nvSpPr>
          <p:spPr>
            <a:xfrm>
              <a:off x="6376416" y="5058155"/>
              <a:ext cx="364490" cy="18415"/>
            </a:xfrm>
            <a:custGeom>
              <a:avLst/>
              <a:gdLst/>
              <a:ahLst/>
              <a:cxnLst/>
              <a:rect l="l" t="t" r="r" b="b"/>
              <a:pathLst>
                <a:path w="364490" h="18414">
                  <a:moveTo>
                    <a:pt x="364236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364236" y="18288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5D4EF496-CD04-2F4F-AA99-182F024DE2A4}"/>
                </a:ext>
              </a:extLst>
            </p:cNvPr>
            <p:cNvSpPr/>
            <p:nvPr/>
          </p:nvSpPr>
          <p:spPr>
            <a:xfrm>
              <a:off x="1191005" y="4991861"/>
              <a:ext cx="5550535" cy="152400"/>
            </a:xfrm>
            <a:custGeom>
              <a:avLst/>
              <a:gdLst/>
              <a:ahLst/>
              <a:cxnLst/>
              <a:rect l="l" t="t" r="r" b="b"/>
              <a:pathLst>
                <a:path w="5550534" h="152400">
                  <a:moveTo>
                    <a:pt x="0" y="76200"/>
                  </a:moveTo>
                  <a:lnTo>
                    <a:pt x="5122164" y="76200"/>
                  </a:lnTo>
                </a:path>
                <a:path w="5550534" h="152400">
                  <a:moveTo>
                    <a:pt x="0" y="152400"/>
                  </a:moveTo>
                  <a:lnTo>
                    <a:pt x="0" y="0"/>
                  </a:lnTo>
                </a:path>
                <a:path w="5550534" h="152400">
                  <a:moveTo>
                    <a:pt x="794004" y="152400"/>
                  </a:moveTo>
                  <a:lnTo>
                    <a:pt x="794004" y="0"/>
                  </a:lnTo>
                </a:path>
                <a:path w="5550534" h="152400">
                  <a:moveTo>
                    <a:pt x="1586483" y="152400"/>
                  </a:moveTo>
                  <a:lnTo>
                    <a:pt x="1586483" y="0"/>
                  </a:lnTo>
                </a:path>
                <a:path w="5550534" h="152400">
                  <a:moveTo>
                    <a:pt x="2380488" y="152400"/>
                  </a:moveTo>
                  <a:lnTo>
                    <a:pt x="2380488" y="0"/>
                  </a:lnTo>
                </a:path>
                <a:path w="5550534" h="152400">
                  <a:moveTo>
                    <a:pt x="3172968" y="152400"/>
                  </a:moveTo>
                  <a:lnTo>
                    <a:pt x="3172968" y="0"/>
                  </a:lnTo>
                </a:path>
                <a:path w="5550534" h="152400">
                  <a:moveTo>
                    <a:pt x="3965448" y="152400"/>
                  </a:moveTo>
                  <a:lnTo>
                    <a:pt x="3965448" y="0"/>
                  </a:lnTo>
                </a:path>
                <a:path w="5550534" h="152400">
                  <a:moveTo>
                    <a:pt x="4757928" y="152400"/>
                  </a:moveTo>
                  <a:lnTo>
                    <a:pt x="4757928" y="0"/>
                  </a:lnTo>
                </a:path>
                <a:path w="5550534" h="152400">
                  <a:moveTo>
                    <a:pt x="5550408" y="152400"/>
                  </a:moveTo>
                  <a:lnTo>
                    <a:pt x="555040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D2AEBC10-FFC2-DC25-1A83-001C6BCD3A8F}"/>
                </a:ext>
              </a:extLst>
            </p:cNvPr>
            <p:cNvSpPr/>
            <p:nvPr/>
          </p:nvSpPr>
          <p:spPr>
            <a:xfrm>
              <a:off x="1594865" y="2458973"/>
              <a:ext cx="4758055" cy="2609215"/>
            </a:xfrm>
            <a:custGeom>
              <a:avLst/>
              <a:gdLst/>
              <a:ahLst/>
              <a:cxnLst/>
              <a:rect l="l" t="t" r="r" b="b"/>
              <a:pathLst>
                <a:path w="4758055" h="2609215">
                  <a:moveTo>
                    <a:pt x="0" y="1732788"/>
                  </a:moveTo>
                  <a:lnTo>
                    <a:pt x="792479" y="0"/>
                  </a:lnTo>
                </a:path>
                <a:path w="4758055" h="2609215">
                  <a:moveTo>
                    <a:pt x="792479" y="0"/>
                  </a:moveTo>
                  <a:lnTo>
                    <a:pt x="1584960" y="1161288"/>
                  </a:lnTo>
                </a:path>
                <a:path w="4758055" h="2609215">
                  <a:moveTo>
                    <a:pt x="1610867" y="1161288"/>
                  </a:moveTo>
                  <a:lnTo>
                    <a:pt x="2340864" y="1161288"/>
                  </a:lnTo>
                </a:path>
                <a:path w="4758055" h="2609215">
                  <a:moveTo>
                    <a:pt x="2378964" y="1161288"/>
                  </a:moveTo>
                  <a:lnTo>
                    <a:pt x="3171444" y="1885188"/>
                  </a:lnTo>
                </a:path>
                <a:path w="4758055" h="2609215">
                  <a:moveTo>
                    <a:pt x="3171444" y="1885188"/>
                  </a:moveTo>
                  <a:lnTo>
                    <a:pt x="3965448" y="2324100"/>
                  </a:lnTo>
                </a:path>
                <a:path w="4758055" h="2609215">
                  <a:moveTo>
                    <a:pt x="3965448" y="2324100"/>
                  </a:moveTo>
                  <a:lnTo>
                    <a:pt x="4757928" y="2609088"/>
                  </a:lnTo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E8BCDBEA-3E3F-CABC-77CE-028CFD7F630A}"/>
                </a:ext>
              </a:extLst>
            </p:cNvPr>
            <p:cNvSpPr/>
            <p:nvPr/>
          </p:nvSpPr>
          <p:spPr>
            <a:xfrm>
              <a:off x="1588008" y="4134611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487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680BA480-8118-D5DB-5450-CE3ED1E4E59F}"/>
                </a:ext>
              </a:extLst>
            </p:cNvPr>
            <p:cNvSpPr/>
            <p:nvPr/>
          </p:nvSpPr>
          <p:spPr>
            <a:xfrm>
              <a:off x="1556765" y="4135372"/>
              <a:ext cx="62865" cy="93345"/>
            </a:xfrm>
            <a:custGeom>
              <a:avLst/>
              <a:gdLst/>
              <a:ahLst/>
              <a:cxnLst/>
              <a:rect l="l" t="t" r="r" b="b"/>
              <a:pathLst>
                <a:path w="62865" h="93345">
                  <a:moveTo>
                    <a:pt x="0" y="92965"/>
                  </a:moveTo>
                  <a:lnTo>
                    <a:pt x="62484" y="92965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92965"/>
                  </a:lnTo>
                  <a:close/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CF91148E-2375-F8E2-3656-D92B21A4FB73}"/>
                </a:ext>
              </a:extLst>
            </p:cNvPr>
            <p:cNvSpPr/>
            <p:nvPr/>
          </p:nvSpPr>
          <p:spPr>
            <a:xfrm>
              <a:off x="2380488" y="2400299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012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B6D298F4-A82F-97C7-F08B-4EAEA59EBDF4}"/>
                </a:ext>
              </a:extLst>
            </p:cNvPr>
            <p:cNvSpPr/>
            <p:nvPr/>
          </p:nvSpPr>
          <p:spPr>
            <a:xfrm>
              <a:off x="2349246" y="2401061"/>
              <a:ext cx="62865" cy="96520"/>
            </a:xfrm>
            <a:custGeom>
              <a:avLst/>
              <a:gdLst/>
              <a:ahLst/>
              <a:cxnLst/>
              <a:rect l="l" t="t" r="r" b="b"/>
              <a:pathLst>
                <a:path w="62864" h="96519">
                  <a:moveTo>
                    <a:pt x="0" y="96012"/>
                  </a:moveTo>
                  <a:lnTo>
                    <a:pt x="62483" y="96012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96012"/>
                  </a:lnTo>
                  <a:close/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6AF6C2CE-ED9E-9BCB-F4D1-4A9E1FF1871F}"/>
                </a:ext>
              </a:extLst>
            </p:cNvPr>
            <p:cNvSpPr/>
            <p:nvPr/>
          </p:nvSpPr>
          <p:spPr>
            <a:xfrm>
              <a:off x="3172968" y="3563111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487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A408D88C-3212-182A-F21F-FC997564DEFB}"/>
                </a:ext>
              </a:extLst>
            </p:cNvPr>
            <p:cNvSpPr/>
            <p:nvPr/>
          </p:nvSpPr>
          <p:spPr>
            <a:xfrm>
              <a:off x="3143249" y="3563872"/>
              <a:ext cx="60960" cy="93345"/>
            </a:xfrm>
            <a:custGeom>
              <a:avLst/>
              <a:gdLst/>
              <a:ahLst/>
              <a:cxnLst/>
              <a:rect l="l" t="t" r="r" b="b"/>
              <a:pathLst>
                <a:path w="60960" h="93345">
                  <a:moveTo>
                    <a:pt x="0" y="92965"/>
                  </a:moveTo>
                  <a:lnTo>
                    <a:pt x="60960" y="92965"/>
                  </a:lnTo>
                  <a:lnTo>
                    <a:pt x="60960" y="0"/>
                  </a:lnTo>
                  <a:lnTo>
                    <a:pt x="0" y="0"/>
                  </a:lnTo>
                  <a:lnTo>
                    <a:pt x="0" y="92965"/>
                  </a:lnTo>
                  <a:close/>
                </a:path>
              </a:pathLst>
            </a:custGeom>
            <a:ln w="1981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39F0AF98-8F41-C615-5460-F553439B70E1}"/>
                </a:ext>
              </a:extLst>
            </p:cNvPr>
            <p:cNvSpPr/>
            <p:nvPr/>
          </p:nvSpPr>
          <p:spPr>
            <a:xfrm>
              <a:off x="3965447" y="3563111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487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6F8F39A-18B2-F290-D816-C82BDC125E41}"/>
                </a:ext>
              </a:extLst>
            </p:cNvPr>
            <p:cNvSpPr/>
            <p:nvPr/>
          </p:nvSpPr>
          <p:spPr>
            <a:xfrm>
              <a:off x="3935730" y="3563872"/>
              <a:ext cx="60960" cy="93345"/>
            </a:xfrm>
            <a:custGeom>
              <a:avLst/>
              <a:gdLst/>
              <a:ahLst/>
              <a:cxnLst/>
              <a:rect l="l" t="t" r="r" b="b"/>
              <a:pathLst>
                <a:path w="60960" h="93345">
                  <a:moveTo>
                    <a:pt x="0" y="92965"/>
                  </a:moveTo>
                  <a:lnTo>
                    <a:pt x="60960" y="92965"/>
                  </a:lnTo>
                  <a:lnTo>
                    <a:pt x="60960" y="0"/>
                  </a:lnTo>
                  <a:lnTo>
                    <a:pt x="0" y="0"/>
                  </a:lnTo>
                  <a:lnTo>
                    <a:pt x="0" y="92965"/>
                  </a:lnTo>
                  <a:close/>
                </a:path>
              </a:pathLst>
            </a:custGeom>
            <a:ln w="19811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96B83B8A-9B7D-25D9-2816-ADF8B18BF46F}"/>
                </a:ext>
              </a:extLst>
            </p:cNvPr>
            <p:cNvSpPr/>
            <p:nvPr/>
          </p:nvSpPr>
          <p:spPr>
            <a:xfrm>
              <a:off x="4759452" y="4287011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487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7A363AE3-B89A-03D5-2785-7FA94C922CD8}"/>
                </a:ext>
              </a:extLst>
            </p:cNvPr>
            <p:cNvSpPr/>
            <p:nvPr/>
          </p:nvSpPr>
          <p:spPr>
            <a:xfrm>
              <a:off x="4728210" y="4287772"/>
              <a:ext cx="62865" cy="93345"/>
            </a:xfrm>
            <a:custGeom>
              <a:avLst/>
              <a:gdLst/>
              <a:ahLst/>
              <a:cxnLst/>
              <a:rect l="l" t="t" r="r" b="b"/>
              <a:pathLst>
                <a:path w="62864" h="93345">
                  <a:moveTo>
                    <a:pt x="0" y="92965"/>
                  </a:moveTo>
                  <a:lnTo>
                    <a:pt x="62484" y="92965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92965"/>
                  </a:lnTo>
                  <a:close/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50BEEA44-02C2-C647-A5C4-AF4446811B74}"/>
                </a:ext>
              </a:extLst>
            </p:cNvPr>
            <p:cNvSpPr/>
            <p:nvPr/>
          </p:nvSpPr>
          <p:spPr>
            <a:xfrm>
              <a:off x="5551931" y="4724400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0"/>
                  </a:moveTo>
                  <a:lnTo>
                    <a:pt x="0" y="96012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07E31639-4F76-B1AF-FF4B-1894E8C6832F}"/>
                </a:ext>
              </a:extLst>
            </p:cNvPr>
            <p:cNvSpPr/>
            <p:nvPr/>
          </p:nvSpPr>
          <p:spPr>
            <a:xfrm>
              <a:off x="5522213" y="4725160"/>
              <a:ext cx="60960" cy="94615"/>
            </a:xfrm>
            <a:custGeom>
              <a:avLst/>
              <a:gdLst/>
              <a:ahLst/>
              <a:cxnLst/>
              <a:rect l="l" t="t" r="r" b="b"/>
              <a:pathLst>
                <a:path w="60960" h="94614">
                  <a:moveTo>
                    <a:pt x="0" y="94489"/>
                  </a:moveTo>
                  <a:lnTo>
                    <a:pt x="60961" y="94489"/>
                  </a:lnTo>
                  <a:lnTo>
                    <a:pt x="60961" y="0"/>
                  </a:lnTo>
                  <a:lnTo>
                    <a:pt x="0" y="0"/>
                  </a:lnTo>
                  <a:lnTo>
                    <a:pt x="0" y="94489"/>
                  </a:lnTo>
                  <a:close/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62B74FDD-992B-561E-78D9-4713C07101DC}"/>
                </a:ext>
              </a:extLst>
            </p:cNvPr>
            <p:cNvSpPr/>
            <p:nvPr/>
          </p:nvSpPr>
          <p:spPr>
            <a:xfrm>
              <a:off x="6344411" y="5010911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487"/>
                  </a:lnTo>
                </a:path>
              </a:pathLst>
            </a:custGeom>
            <a:ln w="6400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35" name="object 29">
            <a:extLst>
              <a:ext uri="{FF2B5EF4-FFF2-40B4-BE49-F238E27FC236}">
                <a16:creationId xmlns:a16="http://schemas.microsoft.com/office/drawing/2014/main" id="{35A5A8AA-65B0-634C-878B-AABA86909C1A}"/>
              </a:ext>
            </a:extLst>
          </p:cNvPr>
          <p:cNvSpPr txBox="1"/>
          <p:nvPr/>
        </p:nvSpPr>
        <p:spPr>
          <a:xfrm>
            <a:off x="3195145" y="5475128"/>
            <a:ext cx="16383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pc="-5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E15FE908-656D-D6AA-D97B-CD62F337854A}"/>
              </a:ext>
            </a:extLst>
          </p:cNvPr>
          <p:cNvSpPr txBox="1"/>
          <p:nvPr/>
        </p:nvSpPr>
        <p:spPr>
          <a:xfrm>
            <a:off x="3107362" y="4750847"/>
            <a:ext cx="252729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C7ADC236-B9D4-D914-6349-BB51043D719D}"/>
              </a:ext>
            </a:extLst>
          </p:cNvPr>
          <p:cNvSpPr txBox="1"/>
          <p:nvPr/>
        </p:nvSpPr>
        <p:spPr>
          <a:xfrm>
            <a:off x="3107362" y="3302793"/>
            <a:ext cx="252729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>
                <a:latin typeface="Arial"/>
                <a:cs typeface="Arial"/>
              </a:rPr>
              <a:t>20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pc="-175">
                <a:latin typeface="Arial"/>
                <a:cs typeface="Arial"/>
              </a:rPr>
              <a:t>15</a:t>
            </a:r>
            <a:endParaRPr>
              <a:latin typeface="Arial"/>
              <a:cs typeface="Arial"/>
            </a:endParaRPr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614F1D76-EFAA-E60F-F4F6-4E4B25B3E9A5}"/>
              </a:ext>
            </a:extLst>
          </p:cNvPr>
          <p:cNvSpPr txBox="1"/>
          <p:nvPr/>
        </p:nvSpPr>
        <p:spPr>
          <a:xfrm>
            <a:off x="3547612" y="6351033"/>
            <a:ext cx="5353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>
                <a:latin typeface="Arial"/>
                <a:cs typeface="Arial"/>
              </a:rPr>
              <a:t>20-</a:t>
            </a:r>
            <a:r>
              <a:rPr spc="-405">
                <a:latin typeface="Arial"/>
                <a:cs typeface="Arial"/>
              </a:rPr>
              <a:t>30</a:t>
            </a:r>
            <a:endParaRPr>
              <a:latin typeface="Arial"/>
              <a:cs typeface="Arial"/>
            </a:endParaRP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5649C05B-6C9C-96FA-A499-C1BD5247E5CB}"/>
              </a:ext>
            </a:extLst>
          </p:cNvPr>
          <p:cNvSpPr txBox="1"/>
          <p:nvPr/>
        </p:nvSpPr>
        <p:spPr>
          <a:xfrm>
            <a:off x="4341616" y="6351033"/>
            <a:ext cx="5334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>
                <a:latin typeface="Arial"/>
                <a:cs typeface="Arial"/>
              </a:rPr>
              <a:t>30-</a:t>
            </a:r>
            <a:r>
              <a:rPr spc="-405">
                <a:latin typeface="Arial"/>
                <a:cs typeface="Arial"/>
              </a:rPr>
              <a:t>40</a:t>
            </a:r>
            <a:endParaRPr>
              <a:latin typeface="Arial"/>
              <a:cs typeface="Arial"/>
            </a:endParaRP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A0EC3573-4666-19D9-D3D9-FD7C1BE6A94A}"/>
              </a:ext>
            </a:extLst>
          </p:cNvPr>
          <p:cNvSpPr txBox="1"/>
          <p:nvPr/>
        </p:nvSpPr>
        <p:spPr>
          <a:xfrm>
            <a:off x="5134096" y="6351033"/>
            <a:ext cx="5353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>
                <a:latin typeface="Arial"/>
                <a:cs typeface="Arial"/>
              </a:rPr>
              <a:t>40-</a:t>
            </a:r>
            <a:r>
              <a:rPr spc="-405">
                <a:latin typeface="Arial"/>
                <a:cs typeface="Arial"/>
              </a:rPr>
              <a:t>50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A6607917-92B9-58DD-2B33-03B8AA4AB2D1}"/>
              </a:ext>
            </a:extLst>
          </p:cNvPr>
          <p:cNvSpPr txBox="1"/>
          <p:nvPr/>
        </p:nvSpPr>
        <p:spPr>
          <a:xfrm>
            <a:off x="5902446" y="6351033"/>
            <a:ext cx="5353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>
                <a:latin typeface="Arial"/>
                <a:cs typeface="Arial"/>
              </a:rPr>
              <a:t>50-</a:t>
            </a:r>
            <a:r>
              <a:rPr spc="-405">
                <a:latin typeface="Arial"/>
                <a:cs typeface="Arial"/>
              </a:rPr>
              <a:t>60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DB37B8E-73B2-0D1C-94B5-E1576C050D24}"/>
              </a:ext>
            </a:extLst>
          </p:cNvPr>
          <p:cNvSpPr txBox="1"/>
          <p:nvPr/>
        </p:nvSpPr>
        <p:spPr>
          <a:xfrm>
            <a:off x="6720580" y="6351033"/>
            <a:ext cx="53657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>
                <a:latin typeface="Arial"/>
                <a:cs typeface="Arial"/>
              </a:rPr>
              <a:t>60-</a:t>
            </a:r>
            <a:r>
              <a:rPr spc="-405">
                <a:latin typeface="Arial"/>
                <a:cs typeface="Arial"/>
              </a:rPr>
              <a:t>70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EF6D8459-A591-FA53-6138-FF41682F3829}"/>
              </a:ext>
            </a:extLst>
          </p:cNvPr>
          <p:cNvSpPr txBox="1"/>
          <p:nvPr/>
        </p:nvSpPr>
        <p:spPr>
          <a:xfrm>
            <a:off x="7538586" y="6351033"/>
            <a:ext cx="118491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4880" algn="l"/>
              </a:tabLst>
            </a:pPr>
            <a:r>
              <a:rPr spc="-229">
                <a:latin typeface="Arial"/>
                <a:cs typeface="Arial"/>
              </a:rPr>
              <a:t>70-</a:t>
            </a:r>
            <a:r>
              <a:rPr spc="-25">
                <a:latin typeface="Arial"/>
                <a:cs typeface="Arial"/>
              </a:rPr>
              <a:t>80</a:t>
            </a:r>
            <a:r>
              <a:rPr>
                <a:latin typeface="Arial"/>
                <a:cs typeface="Arial"/>
              </a:rPr>
              <a:t>	</a:t>
            </a:r>
            <a:r>
              <a:rPr spc="-175">
                <a:latin typeface="Arial"/>
                <a:cs typeface="Arial"/>
              </a:rPr>
              <a:t>80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E3A9D9BA-E28E-1C45-3167-17367639819A}"/>
              </a:ext>
            </a:extLst>
          </p:cNvPr>
          <p:cNvSpPr txBox="1"/>
          <p:nvPr/>
        </p:nvSpPr>
        <p:spPr>
          <a:xfrm>
            <a:off x="9111668" y="4737512"/>
            <a:ext cx="933450" cy="327013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390"/>
              </a:spcBef>
            </a:pPr>
            <a:r>
              <a:rPr spc="-204">
                <a:latin typeface="Arial"/>
                <a:cs typeface="Arial"/>
              </a:rPr>
              <a:t>Line1</a:t>
            </a:r>
            <a:endParaRPr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95EB57-8B3A-5A73-F4BE-BC40A1AB36C4}"/>
              </a:ext>
            </a:extLst>
          </p:cNvPr>
          <p:cNvSpPr txBox="1"/>
          <p:nvPr/>
        </p:nvSpPr>
        <p:spPr>
          <a:xfrm>
            <a:off x="485331" y="3388014"/>
            <a:ext cx="2621401" cy="381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spc="-160">
                <a:latin typeface="Arial"/>
                <a:cs typeface="Arial"/>
              </a:rPr>
              <a:t>Frequency</a:t>
            </a:r>
            <a:r>
              <a:rPr lang="en-IN" b="0" spc="-400">
                <a:latin typeface="Arial"/>
                <a:cs typeface="Arial"/>
              </a:rPr>
              <a:t> </a:t>
            </a:r>
            <a:r>
              <a:rPr lang="en-IN" b="0" spc="-130">
                <a:latin typeface="Arial"/>
                <a:cs typeface="Arial"/>
              </a:rPr>
              <a:t>Polygon: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403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87D20-84A4-AD92-C7AC-1D81A342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E7C5C-5A34-ED47-E647-FEA2E8BB3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C3403E-2980-ACEC-F82F-582B224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208035"/>
            <a:ext cx="4114800" cy="395342"/>
          </a:xfrm>
        </p:spPr>
        <p:txBody>
          <a:bodyPr/>
          <a:lstStyle/>
          <a:p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Steps</a:t>
            </a:r>
            <a:r>
              <a:rPr lang="en-IN" sz="2400" spc="-5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to</a:t>
            </a:r>
            <a:r>
              <a:rPr lang="en-IN" sz="2400" spc="-3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>
                <a:solidFill>
                  <a:srgbClr val="006EBE"/>
                </a:solidFill>
                <a:latin typeface="+mn-lt"/>
                <a:cs typeface="Comic Sans MS"/>
              </a:rPr>
              <a:t>draw</a:t>
            </a:r>
            <a:r>
              <a:rPr lang="en-IN" sz="2400" spc="-90">
                <a:solidFill>
                  <a:srgbClr val="006EBE"/>
                </a:solidFill>
                <a:latin typeface="+mn-lt"/>
                <a:cs typeface="Comic Sans MS"/>
              </a:rPr>
              <a:t> </a:t>
            </a:r>
            <a:r>
              <a:rPr lang="en-IN" sz="2400" spc="-10">
                <a:solidFill>
                  <a:srgbClr val="006EBE"/>
                </a:solidFill>
                <a:latin typeface="+mn-lt"/>
                <a:cs typeface="Comic Sans MS"/>
              </a:rPr>
              <a:t>Histogram</a:t>
            </a:r>
            <a:endParaRPr lang="en-IN" sz="240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5BD69-FEF4-ADD3-FF75-484DAE7BFBE4}"/>
              </a:ext>
            </a:extLst>
          </p:cNvPr>
          <p:cNvSpPr txBox="1"/>
          <p:nvPr/>
        </p:nvSpPr>
        <p:spPr>
          <a:xfrm>
            <a:off x="658585" y="774135"/>
            <a:ext cx="10692000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marR="5080" indent="-299085">
              <a:lnSpc>
                <a:spcPct val="100000"/>
              </a:lnSpc>
              <a:buSzPct val="92187"/>
              <a:buAutoNum type="romanLcPeriod"/>
              <a:tabLst>
                <a:tab pos="311150" algn="l"/>
              </a:tabLst>
            </a:pPr>
            <a:r>
              <a:rPr lang="en-US" sz="2000" spc="-65">
                <a:cs typeface="Arial"/>
              </a:rPr>
              <a:t>Mark</a:t>
            </a:r>
            <a:r>
              <a:rPr lang="en-US" sz="2000" spc="-180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85">
                <a:cs typeface="Arial"/>
              </a:rPr>
              <a:t> class mid</a:t>
            </a:r>
            <a:r>
              <a:rPr lang="en-US" sz="2000" spc="-135">
                <a:cs typeface="Arial"/>
              </a:rPr>
              <a:t> </a:t>
            </a:r>
            <a:r>
              <a:rPr lang="en-US" sz="2000" spc="-85">
                <a:cs typeface="Arial"/>
              </a:rPr>
              <a:t>points</a:t>
            </a:r>
            <a:r>
              <a:rPr lang="en-US" sz="2000" spc="-135">
                <a:cs typeface="Arial"/>
              </a:rPr>
              <a:t> </a:t>
            </a:r>
            <a:r>
              <a:rPr lang="en-US" sz="2000" spc="-60">
                <a:cs typeface="Arial"/>
              </a:rPr>
              <a:t>on</a:t>
            </a:r>
            <a:r>
              <a:rPr lang="en-US" sz="2000" spc="-220">
                <a:cs typeface="Arial"/>
              </a:rPr>
              <a:t> </a:t>
            </a:r>
            <a:r>
              <a:rPr lang="en-US" sz="2000" spc="-45">
                <a:cs typeface="Arial"/>
              </a:rPr>
              <a:t>the x-</a:t>
            </a:r>
            <a:r>
              <a:rPr lang="en-US" sz="2000" spc="-150">
                <a:cs typeface="Arial"/>
              </a:rPr>
              <a:t>axis </a:t>
            </a:r>
            <a:r>
              <a:rPr lang="en-US" sz="2000" spc="-405">
                <a:cs typeface="Arial"/>
              </a:rPr>
              <a:t> </a:t>
            </a:r>
            <a:r>
              <a:rPr lang="en-US" sz="2000" spc="-110">
                <a:cs typeface="Arial"/>
              </a:rPr>
              <a:t>and</a:t>
            </a:r>
            <a:r>
              <a:rPr lang="en-US" sz="2000" spc="-315">
                <a:cs typeface="Arial"/>
              </a:rPr>
              <a:t>  </a:t>
            </a:r>
            <a:r>
              <a:rPr lang="en-US" sz="2000" spc="-25">
                <a:cs typeface="Arial"/>
              </a:rPr>
              <a:t>the </a:t>
            </a:r>
            <a:r>
              <a:rPr lang="en-US" sz="2000" spc="-110">
                <a:cs typeface="Arial"/>
              </a:rPr>
              <a:t>frequency</a:t>
            </a:r>
            <a:r>
              <a:rPr lang="en-US" sz="2000" spc="-229">
                <a:cs typeface="Arial"/>
              </a:rPr>
              <a:t> </a:t>
            </a:r>
            <a:r>
              <a:rPr lang="en-US" sz="2000" spc="-60">
                <a:cs typeface="Arial"/>
              </a:rPr>
              <a:t>on</a:t>
            </a:r>
            <a:r>
              <a:rPr lang="en-US" sz="2000" spc="-160">
                <a:cs typeface="Arial"/>
              </a:rPr>
              <a:t> </a:t>
            </a:r>
            <a:r>
              <a:rPr lang="en-US" sz="2000" spc="-45">
                <a:cs typeface="Arial"/>
              </a:rPr>
              <a:t>the</a:t>
            </a:r>
            <a:r>
              <a:rPr lang="en-US" sz="2000" spc="-325">
                <a:cs typeface="Arial"/>
              </a:rPr>
              <a:t> </a:t>
            </a:r>
            <a:r>
              <a:rPr lang="en-US" sz="2000" spc="-175">
                <a:cs typeface="Arial"/>
              </a:rPr>
              <a:t>y-</a:t>
            </a:r>
            <a:r>
              <a:rPr lang="en-US" sz="2000" spc="-10">
                <a:cs typeface="Arial"/>
              </a:rPr>
              <a:t>axis.</a:t>
            </a:r>
            <a:endParaRPr lang="en-US" sz="2000">
              <a:cs typeface="Arial"/>
            </a:endParaRPr>
          </a:p>
          <a:p>
            <a:pPr marL="365760" marR="120014" indent="-341630">
              <a:lnSpc>
                <a:spcPct val="100000"/>
              </a:lnSpc>
              <a:spcBef>
                <a:spcPts val="805"/>
              </a:spcBef>
              <a:buSzPct val="92187"/>
              <a:buAutoNum type="romanLcPeriod"/>
              <a:tabLst>
                <a:tab pos="367665" algn="l"/>
              </a:tabLst>
            </a:pPr>
            <a:r>
              <a:rPr lang="en-US" sz="2000" spc="-65">
                <a:cs typeface="Arial"/>
              </a:rPr>
              <a:t>Mark</a:t>
            </a:r>
            <a:r>
              <a:rPr lang="en-US" sz="2000" spc="-110">
                <a:cs typeface="Arial"/>
              </a:rPr>
              <a:t> </a:t>
            </a:r>
            <a:r>
              <a:rPr lang="en-US" sz="2000" spc="-85">
                <a:cs typeface="Arial"/>
              </a:rPr>
              <a:t>dots</a:t>
            </a:r>
            <a:r>
              <a:rPr lang="en-US" sz="2000" spc="-120">
                <a:cs typeface="Arial"/>
              </a:rPr>
              <a:t> </a:t>
            </a:r>
            <a:r>
              <a:rPr lang="en-US" sz="2000" spc="-80">
                <a:cs typeface="Arial"/>
              </a:rPr>
              <a:t>which</a:t>
            </a:r>
            <a:r>
              <a:rPr lang="en-US" sz="2000" spc="-125">
                <a:cs typeface="Arial"/>
              </a:rPr>
              <a:t> </a:t>
            </a:r>
            <a:r>
              <a:rPr lang="en-US" sz="2000" spc="-120">
                <a:cs typeface="Arial"/>
              </a:rPr>
              <a:t>correspond</a:t>
            </a:r>
            <a:r>
              <a:rPr lang="en-US" sz="2000" spc="-225">
                <a:cs typeface="Arial"/>
              </a:rPr>
              <a:t> </a:t>
            </a:r>
            <a:r>
              <a:rPr lang="en-US" sz="2000">
                <a:cs typeface="Arial"/>
              </a:rPr>
              <a:t>to the</a:t>
            </a:r>
            <a:r>
              <a:rPr lang="en-US" sz="2000" spc="-20">
                <a:cs typeface="Arial"/>
              </a:rPr>
              <a:t> </a:t>
            </a:r>
            <a:r>
              <a:rPr lang="en-US" sz="2000" spc="-75">
                <a:cs typeface="Arial"/>
              </a:rPr>
              <a:t>frequency </a:t>
            </a:r>
            <a:r>
              <a:rPr lang="en-US" sz="2000">
                <a:cs typeface="Arial"/>
              </a:rPr>
              <a:t>of</a:t>
            </a:r>
            <a:r>
              <a:rPr lang="en-US" sz="2000" spc="-45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110">
                <a:cs typeface="Arial"/>
              </a:rPr>
              <a:t> </a:t>
            </a:r>
            <a:r>
              <a:rPr lang="en-US" sz="2000" spc="-120">
                <a:cs typeface="Arial"/>
              </a:rPr>
              <a:t>marked</a:t>
            </a:r>
            <a:r>
              <a:rPr lang="en-US" sz="2000" spc="-270">
                <a:cs typeface="Arial"/>
              </a:rPr>
              <a:t> </a:t>
            </a:r>
            <a:r>
              <a:rPr lang="en-US" sz="2000" spc="-200">
                <a:cs typeface="Arial"/>
              </a:rPr>
              <a:t>class</a:t>
            </a:r>
            <a:r>
              <a:rPr lang="en-US" sz="2000" spc="-500">
                <a:cs typeface="Arial"/>
              </a:rPr>
              <a:t> </a:t>
            </a:r>
            <a:r>
              <a:rPr lang="en-US" sz="2000" spc="-50">
                <a:cs typeface="Arial"/>
              </a:rPr>
              <a:t>mid</a:t>
            </a:r>
            <a:r>
              <a:rPr lang="en-US" sz="2000" spc="-525">
                <a:cs typeface="Arial"/>
              </a:rPr>
              <a:t> </a:t>
            </a:r>
            <a:r>
              <a:rPr lang="en-US" sz="2000" spc="-10">
                <a:cs typeface="Arial"/>
              </a:rPr>
              <a:t>points.</a:t>
            </a:r>
            <a:endParaRPr lang="en-US" sz="2000">
              <a:cs typeface="Arial"/>
            </a:endParaRPr>
          </a:p>
          <a:p>
            <a:pPr marL="365760" marR="94615" indent="-365125">
              <a:lnSpc>
                <a:spcPct val="100000"/>
              </a:lnSpc>
              <a:spcBef>
                <a:spcPts val="805"/>
              </a:spcBef>
              <a:buSzPct val="92187"/>
              <a:buAutoNum type="romanLcPeriod"/>
              <a:tabLst>
                <a:tab pos="367665" algn="l"/>
              </a:tabLst>
            </a:pPr>
            <a:r>
              <a:rPr lang="en-US" sz="2000" spc="-65">
                <a:cs typeface="Arial"/>
              </a:rPr>
              <a:t>Join each Join  each  successive dot by a series of line segments to form line graph, including classes with zero frequencies at both ends of the distribution to form a polygon.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2DD4E-E26C-8530-67E1-3673401DED86}"/>
              </a:ext>
            </a:extLst>
          </p:cNvPr>
          <p:cNvSpPr txBox="1"/>
          <p:nvPr/>
        </p:nvSpPr>
        <p:spPr>
          <a:xfrm>
            <a:off x="408481" y="2772520"/>
            <a:ext cx="11375038" cy="287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IN" b="1" spc="-10">
                <a:solidFill>
                  <a:srgbClr val="0070C0"/>
                </a:solidFill>
                <a:latin typeface="+mj-lt"/>
                <a:cs typeface="Comic Sans MS"/>
              </a:rPr>
              <a:t>3</a:t>
            </a:r>
            <a:r>
              <a:rPr lang="en-IN" sz="2000" b="1" spc="-10">
                <a:solidFill>
                  <a:srgbClr val="0070C0"/>
                </a:solidFill>
                <a:latin typeface="+mj-lt"/>
                <a:cs typeface="Comic Sans MS"/>
              </a:rPr>
              <a:t>. </a:t>
            </a:r>
            <a:r>
              <a:rPr lang="en-IN" sz="2000" b="1" spc="-10">
                <a:solidFill>
                  <a:srgbClr val="0070C0"/>
                </a:solidFill>
                <a:latin typeface="+mj-lt"/>
              </a:rPr>
              <a:t>O-GIVE curve (Cumulative Frequency Curve / percentage Cumulative Frequency Curve): </a:t>
            </a:r>
            <a:r>
              <a:rPr lang="en-US" sz="2000" spc="-65">
                <a:cs typeface="Arial"/>
              </a:rPr>
              <a:t>It is a line graph presenting the </a:t>
            </a:r>
            <a:r>
              <a:rPr lang="en-US" sz="2000" spc="-65" err="1">
                <a:cs typeface="Arial"/>
              </a:rPr>
              <a:t>cumulativefrequency</a:t>
            </a:r>
            <a:r>
              <a:rPr lang="en-US" sz="2000" spc="-65">
                <a:cs typeface="Arial"/>
              </a:rPr>
              <a:t> distribution.</a:t>
            </a: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en-US" sz="2000" spc="-65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lang="en-US" sz="2400" b="1" spc="-65">
                <a:cs typeface="Arial"/>
              </a:rPr>
              <a:t>O-gives are of two types: </a:t>
            </a:r>
            <a:r>
              <a:rPr lang="en-US" sz="2000" spc="-65">
                <a:cs typeface="Arial"/>
              </a:rPr>
              <a:t>The  </a:t>
            </a:r>
            <a:r>
              <a:rPr lang="en-US" sz="2000" b="1" spc="-65">
                <a:cs typeface="Arial"/>
              </a:rPr>
              <a:t>Less than O-give </a:t>
            </a:r>
            <a:r>
              <a:rPr lang="en-US" sz="2000" spc="-65">
                <a:cs typeface="Arial"/>
              </a:rPr>
              <a:t>and the </a:t>
            </a:r>
            <a:r>
              <a:rPr lang="en-US" sz="2000" b="1" spc="-65">
                <a:cs typeface="Arial"/>
              </a:rPr>
              <a:t>More than O-give</a:t>
            </a:r>
            <a:r>
              <a:rPr lang="en-US" sz="2000" spc="-65">
                <a:cs typeface="Arial"/>
              </a:rPr>
              <a:t>.</a:t>
            </a:r>
          </a:p>
          <a:p>
            <a:pPr marL="354965" marR="175260" indent="-342900">
              <a:lnSpc>
                <a:spcPct val="100000"/>
              </a:lnSpc>
              <a:spcBef>
                <a:spcPts val="705"/>
              </a:spcBef>
              <a:buFont typeface="Arial" panose="020B0604020202020204" pitchFamily="34" charset="0"/>
              <a:buChar char="•"/>
            </a:pPr>
            <a:r>
              <a:rPr lang="en-US" sz="2000" spc="-65">
                <a:cs typeface="Arial"/>
              </a:rPr>
              <a:t>The  Less  than O-give shows the cumulative frequency less than the upper-class boundary of each class and</a:t>
            </a:r>
          </a:p>
          <a:p>
            <a:pPr marL="354965" marR="5080" indent="-34290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</a:pPr>
            <a:r>
              <a:rPr lang="en-US" sz="2000" spc="-65">
                <a:cs typeface="Arial"/>
              </a:rPr>
              <a:t>The More than O-give shows the cumulative frequency more than the lower-class boundary of each class.</a:t>
            </a:r>
          </a:p>
        </p:txBody>
      </p:sp>
    </p:spTree>
    <p:extLst>
      <p:ext uri="{BB962C8B-B14F-4D97-AF65-F5344CB8AC3E}">
        <p14:creationId xmlns:p14="http://schemas.microsoft.com/office/powerpoint/2010/main" val="1745338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03B7-F596-B98A-7F57-3A4C94F31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3DAFF-B19E-4EC5-BBF7-64385C6B1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A87364C-9660-784B-C753-C2C4941BC563}"/>
              </a:ext>
            </a:extLst>
          </p:cNvPr>
          <p:cNvSpPr txBox="1">
            <a:spLocks/>
          </p:cNvSpPr>
          <p:nvPr/>
        </p:nvSpPr>
        <p:spPr>
          <a:xfrm>
            <a:off x="407264" y="104140"/>
            <a:ext cx="2115820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4000" b="0" spc="-204">
                <a:latin typeface="Arial"/>
                <a:cs typeface="Arial"/>
              </a:rPr>
              <a:t>Ogive:</a:t>
            </a:r>
            <a:r>
              <a:rPr lang="en-IN" sz="4000" b="0" spc="-645">
                <a:latin typeface="Arial"/>
                <a:cs typeface="Arial"/>
              </a:rPr>
              <a:t> </a:t>
            </a:r>
            <a:r>
              <a:rPr lang="en-IN" sz="3600" b="0" spc="-180">
                <a:latin typeface="Arial"/>
                <a:cs typeface="Arial"/>
              </a:rPr>
              <a:t>E.g.</a:t>
            </a:r>
            <a:endParaRPr lang="en-IN" sz="3600">
              <a:latin typeface="Arial"/>
              <a:cs typeface="Arial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2C471173-75FD-1490-F6A8-000D751C83C3}"/>
              </a:ext>
            </a:extLst>
          </p:cNvPr>
          <p:cNvGrpSpPr/>
          <p:nvPr/>
        </p:nvGrpSpPr>
        <p:grpSpPr>
          <a:xfrm>
            <a:off x="3169311" y="281862"/>
            <a:ext cx="5453742" cy="3617764"/>
            <a:chOff x="2569464" y="3064764"/>
            <a:chExt cx="3906520" cy="2494915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9DE42C91-9AE7-1A36-5EB3-42FC19898F7A}"/>
                </a:ext>
              </a:extLst>
            </p:cNvPr>
            <p:cNvSpPr/>
            <p:nvPr/>
          </p:nvSpPr>
          <p:spPr>
            <a:xfrm>
              <a:off x="2634996" y="3070860"/>
              <a:ext cx="3834765" cy="2430780"/>
            </a:xfrm>
            <a:custGeom>
              <a:avLst/>
              <a:gdLst/>
              <a:ahLst/>
              <a:cxnLst/>
              <a:rect l="l" t="t" r="r" b="b"/>
              <a:pathLst>
                <a:path w="3834765" h="2430779">
                  <a:moveTo>
                    <a:pt x="3834383" y="0"/>
                  </a:moveTo>
                  <a:lnTo>
                    <a:pt x="0" y="0"/>
                  </a:lnTo>
                  <a:lnTo>
                    <a:pt x="0" y="2430779"/>
                  </a:lnTo>
                  <a:lnTo>
                    <a:pt x="3834383" y="2430779"/>
                  </a:lnTo>
                  <a:lnTo>
                    <a:pt x="38343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FEDA31C-A090-46D7-8D44-0FD4336D34DB}"/>
                </a:ext>
              </a:extLst>
            </p:cNvPr>
            <p:cNvSpPr/>
            <p:nvPr/>
          </p:nvSpPr>
          <p:spPr>
            <a:xfrm>
              <a:off x="2634996" y="3064763"/>
              <a:ext cx="3834765" cy="2172335"/>
            </a:xfrm>
            <a:custGeom>
              <a:avLst/>
              <a:gdLst/>
              <a:ahLst/>
              <a:cxnLst/>
              <a:rect l="l" t="t" r="r" b="b"/>
              <a:pathLst>
                <a:path w="3834765" h="2172335">
                  <a:moveTo>
                    <a:pt x="3834384" y="2159520"/>
                  </a:moveTo>
                  <a:lnTo>
                    <a:pt x="0" y="2159520"/>
                  </a:lnTo>
                  <a:lnTo>
                    <a:pt x="0" y="2171712"/>
                  </a:lnTo>
                  <a:lnTo>
                    <a:pt x="3834384" y="2171712"/>
                  </a:lnTo>
                  <a:lnTo>
                    <a:pt x="3834384" y="2159520"/>
                  </a:lnTo>
                  <a:close/>
                </a:path>
                <a:path w="3834765" h="2172335">
                  <a:moveTo>
                    <a:pt x="3834384" y="1888236"/>
                  </a:moveTo>
                  <a:lnTo>
                    <a:pt x="0" y="1888236"/>
                  </a:lnTo>
                  <a:lnTo>
                    <a:pt x="0" y="1900428"/>
                  </a:lnTo>
                  <a:lnTo>
                    <a:pt x="3834384" y="1900428"/>
                  </a:lnTo>
                  <a:lnTo>
                    <a:pt x="3834384" y="1888236"/>
                  </a:lnTo>
                  <a:close/>
                </a:path>
                <a:path w="3834765" h="2172335">
                  <a:moveTo>
                    <a:pt x="3834384" y="1616976"/>
                  </a:moveTo>
                  <a:lnTo>
                    <a:pt x="0" y="1616976"/>
                  </a:lnTo>
                  <a:lnTo>
                    <a:pt x="0" y="1629156"/>
                  </a:lnTo>
                  <a:lnTo>
                    <a:pt x="3834384" y="1629156"/>
                  </a:lnTo>
                  <a:lnTo>
                    <a:pt x="3834384" y="1616976"/>
                  </a:lnTo>
                  <a:close/>
                </a:path>
                <a:path w="3834765" h="2172335">
                  <a:moveTo>
                    <a:pt x="3834384" y="1345692"/>
                  </a:moveTo>
                  <a:lnTo>
                    <a:pt x="0" y="1345692"/>
                  </a:lnTo>
                  <a:lnTo>
                    <a:pt x="0" y="1357884"/>
                  </a:lnTo>
                  <a:lnTo>
                    <a:pt x="3834384" y="1357884"/>
                  </a:lnTo>
                  <a:lnTo>
                    <a:pt x="3834384" y="1345692"/>
                  </a:lnTo>
                  <a:close/>
                </a:path>
                <a:path w="3834765" h="2172335">
                  <a:moveTo>
                    <a:pt x="3834384" y="1085100"/>
                  </a:moveTo>
                  <a:lnTo>
                    <a:pt x="0" y="1085100"/>
                  </a:lnTo>
                  <a:lnTo>
                    <a:pt x="0" y="1097280"/>
                  </a:lnTo>
                  <a:lnTo>
                    <a:pt x="3834384" y="1097280"/>
                  </a:lnTo>
                  <a:lnTo>
                    <a:pt x="3834384" y="1085100"/>
                  </a:lnTo>
                  <a:close/>
                </a:path>
                <a:path w="3834765" h="2172335">
                  <a:moveTo>
                    <a:pt x="3834384" y="813816"/>
                  </a:moveTo>
                  <a:lnTo>
                    <a:pt x="0" y="813816"/>
                  </a:lnTo>
                  <a:lnTo>
                    <a:pt x="0" y="826008"/>
                  </a:lnTo>
                  <a:lnTo>
                    <a:pt x="3834384" y="826008"/>
                  </a:lnTo>
                  <a:lnTo>
                    <a:pt x="3834384" y="813816"/>
                  </a:lnTo>
                  <a:close/>
                </a:path>
                <a:path w="3834765" h="2172335">
                  <a:moveTo>
                    <a:pt x="3834384" y="542556"/>
                  </a:moveTo>
                  <a:lnTo>
                    <a:pt x="0" y="542556"/>
                  </a:lnTo>
                  <a:lnTo>
                    <a:pt x="0" y="554736"/>
                  </a:lnTo>
                  <a:lnTo>
                    <a:pt x="3834384" y="554736"/>
                  </a:lnTo>
                  <a:lnTo>
                    <a:pt x="3834384" y="542556"/>
                  </a:lnTo>
                  <a:close/>
                </a:path>
                <a:path w="3834765" h="2172335">
                  <a:moveTo>
                    <a:pt x="3834384" y="271272"/>
                  </a:moveTo>
                  <a:lnTo>
                    <a:pt x="0" y="271272"/>
                  </a:lnTo>
                  <a:lnTo>
                    <a:pt x="0" y="283476"/>
                  </a:lnTo>
                  <a:lnTo>
                    <a:pt x="3834384" y="283476"/>
                  </a:lnTo>
                  <a:lnTo>
                    <a:pt x="3834384" y="271272"/>
                  </a:lnTo>
                  <a:close/>
                </a:path>
                <a:path w="3834765" h="2172335">
                  <a:moveTo>
                    <a:pt x="3834384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3834384" y="12204"/>
                  </a:lnTo>
                  <a:lnTo>
                    <a:pt x="383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94665899-50C8-1F1A-0930-978E1598BB46}"/>
                </a:ext>
              </a:extLst>
            </p:cNvPr>
            <p:cNvSpPr/>
            <p:nvPr/>
          </p:nvSpPr>
          <p:spPr>
            <a:xfrm>
              <a:off x="2634996" y="3064764"/>
              <a:ext cx="3834765" cy="12700"/>
            </a:xfrm>
            <a:custGeom>
              <a:avLst/>
              <a:gdLst/>
              <a:ahLst/>
              <a:cxnLst/>
              <a:rect l="l" t="t" r="r" b="b"/>
              <a:pathLst>
                <a:path w="3834765" h="12700">
                  <a:moveTo>
                    <a:pt x="0" y="12192"/>
                  </a:moveTo>
                  <a:lnTo>
                    <a:pt x="3834383" y="12192"/>
                  </a:lnTo>
                  <a:lnTo>
                    <a:pt x="3834383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D72FE1BF-79C7-9229-8E64-B38C2C690DFD}"/>
                </a:ext>
              </a:extLst>
            </p:cNvPr>
            <p:cNvSpPr/>
            <p:nvPr/>
          </p:nvSpPr>
          <p:spPr>
            <a:xfrm>
              <a:off x="6469379" y="3070860"/>
              <a:ext cx="0" cy="2430780"/>
            </a:xfrm>
            <a:custGeom>
              <a:avLst/>
              <a:gdLst/>
              <a:ahLst/>
              <a:cxnLst/>
              <a:rect l="l" t="t" r="r" b="b"/>
              <a:pathLst>
                <a:path h="2430779">
                  <a:moveTo>
                    <a:pt x="0" y="0"/>
                  </a:moveTo>
                  <a:lnTo>
                    <a:pt x="0" y="2430779"/>
                  </a:lnTo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DB6C67E3-05EB-2CA2-FF42-960938E2E871}"/>
                </a:ext>
              </a:extLst>
            </p:cNvPr>
            <p:cNvSpPr/>
            <p:nvPr/>
          </p:nvSpPr>
          <p:spPr>
            <a:xfrm>
              <a:off x="2634996" y="5495543"/>
              <a:ext cx="3834765" cy="12700"/>
            </a:xfrm>
            <a:custGeom>
              <a:avLst/>
              <a:gdLst/>
              <a:ahLst/>
              <a:cxnLst/>
              <a:rect l="l" t="t" r="r" b="b"/>
              <a:pathLst>
                <a:path w="3834765" h="12700">
                  <a:moveTo>
                    <a:pt x="3834383" y="0"/>
                  </a:moveTo>
                  <a:lnTo>
                    <a:pt x="0" y="0"/>
                  </a:lnTo>
                  <a:lnTo>
                    <a:pt x="0" y="12193"/>
                  </a:lnTo>
                  <a:lnTo>
                    <a:pt x="3834383" y="12193"/>
                  </a:lnTo>
                  <a:lnTo>
                    <a:pt x="38343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E05AE1B5-7F2D-C622-5D16-A1B2CED2F9B0}"/>
                </a:ext>
              </a:extLst>
            </p:cNvPr>
            <p:cNvSpPr/>
            <p:nvPr/>
          </p:nvSpPr>
          <p:spPr>
            <a:xfrm>
              <a:off x="2628900" y="3070860"/>
              <a:ext cx="12700" cy="2430780"/>
            </a:xfrm>
            <a:custGeom>
              <a:avLst/>
              <a:gdLst/>
              <a:ahLst/>
              <a:cxnLst/>
              <a:rect l="l" t="t" r="r" b="b"/>
              <a:pathLst>
                <a:path w="12700" h="2430779">
                  <a:moveTo>
                    <a:pt x="0" y="2430779"/>
                  </a:moveTo>
                  <a:lnTo>
                    <a:pt x="12191" y="2430779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243077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315EC84D-773E-948C-4062-70335646E232}"/>
                </a:ext>
              </a:extLst>
            </p:cNvPr>
            <p:cNvSpPr/>
            <p:nvPr/>
          </p:nvSpPr>
          <p:spPr>
            <a:xfrm>
              <a:off x="2628900" y="3070860"/>
              <a:ext cx="12700" cy="2430780"/>
            </a:xfrm>
            <a:custGeom>
              <a:avLst/>
              <a:gdLst/>
              <a:ahLst/>
              <a:cxnLst/>
              <a:rect l="l" t="t" r="r" b="b"/>
              <a:pathLst>
                <a:path w="12700" h="2430779">
                  <a:moveTo>
                    <a:pt x="0" y="2430779"/>
                  </a:moveTo>
                  <a:lnTo>
                    <a:pt x="12191" y="2430779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2430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1CBF733D-A773-64D4-FDBE-057203148DE7}"/>
                </a:ext>
              </a:extLst>
            </p:cNvPr>
            <p:cNvSpPr/>
            <p:nvPr/>
          </p:nvSpPr>
          <p:spPr>
            <a:xfrm>
              <a:off x="2569464" y="3070860"/>
              <a:ext cx="66040" cy="2430780"/>
            </a:xfrm>
            <a:custGeom>
              <a:avLst/>
              <a:gdLst/>
              <a:ahLst/>
              <a:cxnLst/>
              <a:rect l="l" t="t" r="r" b="b"/>
              <a:pathLst>
                <a:path w="66039" h="2430779">
                  <a:moveTo>
                    <a:pt x="0" y="2430779"/>
                  </a:moveTo>
                  <a:lnTo>
                    <a:pt x="65531" y="2430779"/>
                  </a:lnTo>
                </a:path>
                <a:path w="66039" h="2430779">
                  <a:moveTo>
                    <a:pt x="0" y="2159508"/>
                  </a:moveTo>
                  <a:lnTo>
                    <a:pt x="65531" y="2159508"/>
                  </a:lnTo>
                </a:path>
                <a:path w="66039" h="2430779">
                  <a:moveTo>
                    <a:pt x="0" y="1888235"/>
                  </a:moveTo>
                  <a:lnTo>
                    <a:pt x="65531" y="1888235"/>
                  </a:lnTo>
                </a:path>
                <a:path w="66039" h="2430779">
                  <a:moveTo>
                    <a:pt x="0" y="1616964"/>
                  </a:moveTo>
                  <a:lnTo>
                    <a:pt x="65531" y="1616964"/>
                  </a:lnTo>
                </a:path>
                <a:path w="66039" h="2430779">
                  <a:moveTo>
                    <a:pt x="0" y="1345691"/>
                  </a:moveTo>
                  <a:lnTo>
                    <a:pt x="65531" y="1345691"/>
                  </a:lnTo>
                </a:path>
                <a:path w="66039" h="2430779">
                  <a:moveTo>
                    <a:pt x="0" y="1085088"/>
                  </a:moveTo>
                  <a:lnTo>
                    <a:pt x="65531" y="1085088"/>
                  </a:lnTo>
                </a:path>
                <a:path w="66039" h="2430779">
                  <a:moveTo>
                    <a:pt x="0" y="813815"/>
                  </a:moveTo>
                  <a:lnTo>
                    <a:pt x="65531" y="813815"/>
                  </a:lnTo>
                </a:path>
                <a:path w="66039" h="2430779">
                  <a:moveTo>
                    <a:pt x="0" y="542544"/>
                  </a:moveTo>
                  <a:lnTo>
                    <a:pt x="65531" y="542544"/>
                  </a:lnTo>
                </a:path>
                <a:path w="66039" h="2430779">
                  <a:moveTo>
                    <a:pt x="0" y="271272"/>
                  </a:moveTo>
                  <a:lnTo>
                    <a:pt x="65531" y="271272"/>
                  </a:lnTo>
                </a:path>
                <a:path w="66039" h="2430779">
                  <a:moveTo>
                    <a:pt x="0" y="0"/>
                  </a:moveTo>
                  <a:lnTo>
                    <a:pt x="65531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96EFF7FD-4945-8A6B-1685-0C091129B3C4}"/>
                </a:ext>
              </a:extLst>
            </p:cNvPr>
            <p:cNvSpPr/>
            <p:nvPr/>
          </p:nvSpPr>
          <p:spPr>
            <a:xfrm>
              <a:off x="2634996" y="5495543"/>
              <a:ext cx="3834765" cy="12700"/>
            </a:xfrm>
            <a:custGeom>
              <a:avLst/>
              <a:gdLst/>
              <a:ahLst/>
              <a:cxnLst/>
              <a:rect l="l" t="t" r="r" b="b"/>
              <a:pathLst>
                <a:path w="3834765" h="12700">
                  <a:moveTo>
                    <a:pt x="3834383" y="0"/>
                  </a:moveTo>
                  <a:lnTo>
                    <a:pt x="0" y="0"/>
                  </a:lnTo>
                  <a:lnTo>
                    <a:pt x="0" y="12193"/>
                  </a:lnTo>
                  <a:lnTo>
                    <a:pt x="3834383" y="12193"/>
                  </a:lnTo>
                  <a:lnTo>
                    <a:pt x="3834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C3D6918-3A86-C2F1-B628-94592F426072}"/>
                </a:ext>
              </a:extLst>
            </p:cNvPr>
            <p:cNvSpPr/>
            <p:nvPr/>
          </p:nvSpPr>
          <p:spPr>
            <a:xfrm>
              <a:off x="2634996" y="5501640"/>
              <a:ext cx="3834765" cy="58419"/>
            </a:xfrm>
            <a:custGeom>
              <a:avLst/>
              <a:gdLst/>
              <a:ahLst/>
              <a:cxnLst/>
              <a:rect l="l" t="t" r="r" b="b"/>
              <a:pathLst>
                <a:path w="3834765" h="58420">
                  <a:moveTo>
                    <a:pt x="0" y="57912"/>
                  </a:moveTo>
                  <a:lnTo>
                    <a:pt x="0" y="0"/>
                  </a:lnTo>
                </a:path>
                <a:path w="3834765" h="58420">
                  <a:moveTo>
                    <a:pt x="548640" y="57912"/>
                  </a:moveTo>
                  <a:lnTo>
                    <a:pt x="548640" y="0"/>
                  </a:lnTo>
                </a:path>
                <a:path w="3834765" h="58420">
                  <a:moveTo>
                    <a:pt x="1095756" y="57912"/>
                  </a:moveTo>
                  <a:lnTo>
                    <a:pt x="1095756" y="0"/>
                  </a:lnTo>
                </a:path>
                <a:path w="3834765" h="58420">
                  <a:moveTo>
                    <a:pt x="1642871" y="57912"/>
                  </a:moveTo>
                  <a:lnTo>
                    <a:pt x="1642871" y="0"/>
                  </a:lnTo>
                </a:path>
                <a:path w="3834765" h="58420">
                  <a:moveTo>
                    <a:pt x="2191512" y="57912"/>
                  </a:moveTo>
                  <a:lnTo>
                    <a:pt x="2191512" y="0"/>
                  </a:lnTo>
                </a:path>
                <a:path w="3834765" h="58420">
                  <a:moveTo>
                    <a:pt x="2738628" y="57912"/>
                  </a:moveTo>
                  <a:lnTo>
                    <a:pt x="2738628" y="0"/>
                  </a:lnTo>
                </a:path>
                <a:path w="3834765" h="58420">
                  <a:moveTo>
                    <a:pt x="3285744" y="57912"/>
                  </a:moveTo>
                  <a:lnTo>
                    <a:pt x="3285744" y="0"/>
                  </a:lnTo>
                </a:path>
                <a:path w="3834765" h="58420">
                  <a:moveTo>
                    <a:pt x="3834383" y="57912"/>
                  </a:moveTo>
                  <a:lnTo>
                    <a:pt x="3834383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64384C90-848D-CA75-4A31-0E16A08AA802}"/>
                </a:ext>
              </a:extLst>
            </p:cNvPr>
            <p:cNvSpPr/>
            <p:nvPr/>
          </p:nvSpPr>
          <p:spPr>
            <a:xfrm>
              <a:off x="2915412" y="3229356"/>
              <a:ext cx="3286125" cy="2272665"/>
            </a:xfrm>
            <a:custGeom>
              <a:avLst/>
              <a:gdLst/>
              <a:ahLst/>
              <a:cxnLst/>
              <a:rect l="l" t="t" r="r" b="b"/>
              <a:pathLst>
                <a:path w="3286125" h="2272665">
                  <a:moveTo>
                    <a:pt x="0" y="2272284"/>
                  </a:moveTo>
                  <a:lnTo>
                    <a:pt x="548639" y="1729740"/>
                  </a:lnTo>
                </a:path>
                <a:path w="3286125" h="2272665">
                  <a:moveTo>
                    <a:pt x="548639" y="1729740"/>
                  </a:moveTo>
                  <a:lnTo>
                    <a:pt x="1097279" y="1187196"/>
                  </a:lnTo>
                </a:path>
                <a:path w="3286125" h="2272665">
                  <a:moveTo>
                    <a:pt x="1095755" y="1187196"/>
                  </a:moveTo>
                  <a:lnTo>
                    <a:pt x="1644396" y="655320"/>
                  </a:lnTo>
                </a:path>
                <a:path w="3286125" h="2272665">
                  <a:moveTo>
                    <a:pt x="1644396" y="655320"/>
                  </a:moveTo>
                  <a:lnTo>
                    <a:pt x="2191512" y="384048"/>
                  </a:lnTo>
                </a:path>
                <a:path w="3286125" h="2272665">
                  <a:moveTo>
                    <a:pt x="2191512" y="384048"/>
                  </a:moveTo>
                  <a:lnTo>
                    <a:pt x="2738628" y="112776"/>
                  </a:lnTo>
                </a:path>
                <a:path w="3286125" h="2272665">
                  <a:moveTo>
                    <a:pt x="2738628" y="112776"/>
                  </a:moveTo>
                  <a:lnTo>
                    <a:pt x="3285743" y="0"/>
                  </a:lnTo>
                </a:path>
              </a:pathLst>
            </a:custGeom>
            <a:ln w="12192">
              <a:solidFill>
                <a:srgbClr val="0000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3F575B9C-68C0-8D02-7BC7-8D0D9889CE8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1216" y="5462016"/>
              <a:ext cx="91439" cy="79247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97AC8283-9F84-D0A7-DDD4-91E42FDF7E7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8332" y="4919472"/>
              <a:ext cx="91439" cy="79248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A7899FEA-5775-C9CA-9C70-046D71FE05B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5448" y="4376928"/>
              <a:ext cx="91439" cy="79248"/>
            </a:xfrm>
            <a:prstGeom prst="rect">
              <a:avLst/>
            </a:prstGeom>
          </p:spPr>
        </p:pic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14B6674A-A2FE-B017-A63A-57ADC3121A9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564" y="3845052"/>
              <a:ext cx="91439" cy="79248"/>
            </a:xfrm>
            <a:prstGeom prst="rect">
              <a:avLst/>
            </a:prstGeom>
          </p:spPr>
        </p:pic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85A3962D-09D9-EADD-CF51-597BE26B830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680" y="3573780"/>
              <a:ext cx="91439" cy="79248"/>
            </a:xfrm>
            <a:prstGeom prst="rect">
              <a:avLst/>
            </a:prstGeom>
          </p:spPr>
        </p:pic>
        <p:pic>
          <p:nvPicPr>
            <p:cNvPr id="26" name="object 20">
              <a:extLst>
                <a:ext uri="{FF2B5EF4-FFF2-40B4-BE49-F238E27FC236}">
                  <a16:creationId xmlns:a16="http://schemas.microsoft.com/office/drawing/2014/main" id="{B450FC2A-832E-8FB0-920B-7170E578D60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320" y="3302508"/>
              <a:ext cx="91439" cy="79248"/>
            </a:xfrm>
            <a:prstGeom prst="rect">
              <a:avLst/>
            </a:prstGeom>
          </p:spPr>
        </p:pic>
        <p:pic>
          <p:nvPicPr>
            <p:cNvPr id="27" name="object 21">
              <a:extLst>
                <a:ext uri="{FF2B5EF4-FFF2-40B4-BE49-F238E27FC236}">
                  <a16:creationId xmlns:a16="http://schemas.microsoft.com/office/drawing/2014/main" id="{9DAA9AAA-5632-ED12-BB06-DEEE6489576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6960" y="3189732"/>
              <a:ext cx="91439" cy="79248"/>
            </a:xfrm>
            <a:prstGeom prst="rect">
              <a:avLst/>
            </a:prstGeom>
          </p:spPr>
        </p:pic>
      </p:grpSp>
      <p:sp>
        <p:nvSpPr>
          <p:cNvPr id="28" name="object 22">
            <a:extLst>
              <a:ext uri="{FF2B5EF4-FFF2-40B4-BE49-F238E27FC236}">
                <a16:creationId xmlns:a16="http://schemas.microsoft.com/office/drawing/2014/main" id="{05EFC9B9-1819-71AF-7670-152CDEBE1257}"/>
              </a:ext>
            </a:extLst>
          </p:cNvPr>
          <p:cNvSpPr txBox="1"/>
          <p:nvPr/>
        </p:nvSpPr>
        <p:spPr>
          <a:xfrm>
            <a:off x="1717113" y="180658"/>
            <a:ext cx="1369339" cy="3718967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600"/>
              </a:spcBef>
            </a:pPr>
            <a:r>
              <a:rPr sz="2000" b="1" spc="50">
                <a:latin typeface="Arial"/>
                <a:cs typeface="Arial"/>
              </a:rPr>
              <a:t>45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505"/>
              </a:spcBef>
            </a:pPr>
            <a:r>
              <a:rPr sz="2000" b="1" spc="50"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505"/>
              </a:spcBef>
            </a:pPr>
            <a:r>
              <a:rPr sz="2000" b="1" spc="50">
                <a:latin typeface="Arial"/>
                <a:cs typeface="Arial"/>
              </a:rPr>
              <a:t>35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495"/>
              </a:spcBef>
            </a:pPr>
            <a:r>
              <a:rPr sz="2000" b="1" spc="50">
                <a:latin typeface="Arial"/>
                <a:cs typeface="Arial"/>
              </a:rPr>
              <a:t>30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505"/>
              </a:spcBef>
            </a:pPr>
            <a:r>
              <a:rPr sz="2000" b="1" spc="50">
                <a:latin typeface="Arial"/>
                <a:cs typeface="Arial"/>
              </a:rPr>
              <a:t>25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395"/>
              </a:spcBef>
            </a:pPr>
            <a:r>
              <a:rPr sz="2000" b="1" spc="50">
                <a:latin typeface="Arial"/>
                <a:cs typeface="Arial"/>
              </a:rPr>
              <a:t>20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505"/>
              </a:spcBef>
            </a:pPr>
            <a:r>
              <a:rPr sz="2000" b="1" spc="50">
                <a:latin typeface="Arial"/>
                <a:cs typeface="Arial"/>
              </a:rPr>
              <a:t>15</a:t>
            </a:r>
            <a:endParaRPr sz="20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505"/>
              </a:spcBef>
            </a:pPr>
            <a:r>
              <a:rPr sz="2000" b="1" spc="50"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0"/>
              </a:spcBef>
            </a:pPr>
            <a:r>
              <a:rPr sz="2000" b="1" spc="-5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000" b="1" spc="-5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138322D4-4D64-1DCF-8ACE-8DDB0BB34012}"/>
              </a:ext>
            </a:extLst>
          </p:cNvPr>
          <p:cNvSpPr txBox="1"/>
          <p:nvPr/>
        </p:nvSpPr>
        <p:spPr>
          <a:xfrm>
            <a:off x="3636677" y="3932467"/>
            <a:ext cx="58136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9435" algn="l"/>
                <a:tab pos="1106805" algn="l"/>
                <a:tab pos="1654175" algn="l"/>
                <a:tab pos="2202815" algn="l"/>
                <a:tab pos="2749550" algn="l"/>
                <a:tab pos="3298190" algn="l"/>
              </a:tabLst>
            </a:pPr>
            <a:r>
              <a:rPr sz="2000" b="1" spc="50">
                <a:latin typeface="Arial"/>
                <a:cs typeface="Arial"/>
              </a:rPr>
              <a:t>20</a:t>
            </a:r>
            <a:r>
              <a:rPr sz="2000" b="1">
                <a:latin typeface="Arial"/>
                <a:cs typeface="Arial"/>
              </a:rPr>
              <a:t>	</a:t>
            </a:r>
            <a:r>
              <a:rPr lang="en-IN" sz="2000" b="1">
                <a:latin typeface="Arial"/>
                <a:cs typeface="Arial"/>
              </a:rPr>
              <a:t>  </a:t>
            </a:r>
            <a:r>
              <a:rPr sz="2000" b="1" spc="50">
                <a:latin typeface="Arial"/>
                <a:cs typeface="Arial"/>
              </a:rPr>
              <a:t>30</a:t>
            </a:r>
            <a:r>
              <a:rPr sz="2000" b="1">
                <a:latin typeface="Arial"/>
                <a:cs typeface="Arial"/>
              </a:rPr>
              <a:t>	</a:t>
            </a:r>
            <a:r>
              <a:rPr lang="en-IN" sz="2000" b="1">
                <a:latin typeface="Arial"/>
                <a:cs typeface="Arial"/>
              </a:rPr>
              <a:t>     </a:t>
            </a:r>
            <a:r>
              <a:rPr sz="2000" b="1" spc="50">
                <a:latin typeface="Arial"/>
                <a:cs typeface="Arial"/>
              </a:rPr>
              <a:t>40</a:t>
            </a:r>
            <a:r>
              <a:rPr sz="2000" b="1">
                <a:latin typeface="Arial"/>
                <a:cs typeface="Arial"/>
              </a:rPr>
              <a:t>	</a:t>
            </a:r>
            <a:r>
              <a:rPr sz="2000" b="1" spc="50">
                <a:latin typeface="Arial"/>
                <a:cs typeface="Arial"/>
              </a:rPr>
              <a:t>50</a:t>
            </a:r>
            <a:r>
              <a:rPr sz="2000" b="1">
                <a:latin typeface="Arial"/>
                <a:cs typeface="Arial"/>
              </a:rPr>
              <a:t>	</a:t>
            </a:r>
            <a:r>
              <a:rPr lang="en-IN" sz="2000" b="1">
                <a:latin typeface="Arial"/>
                <a:cs typeface="Arial"/>
              </a:rPr>
              <a:t>   </a:t>
            </a:r>
            <a:r>
              <a:rPr sz="2000" b="1" spc="50">
                <a:latin typeface="Arial"/>
                <a:cs typeface="Arial"/>
              </a:rPr>
              <a:t>60</a:t>
            </a:r>
            <a:r>
              <a:rPr sz="2000" b="1">
                <a:latin typeface="Arial"/>
                <a:cs typeface="Arial"/>
              </a:rPr>
              <a:t>	</a:t>
            </a:r>
            <a:r>
              <a:rPr lang="en-IN" sz="2000" b="1">
                <a:latin typeface="Arial"/>
                <a:cs typeface="Arial"/>
              </a:rPr>
              <a:t>       </a:t>
            </a:r>
            <a:r>
              <a:rPr sz="2000" b="1" spc="50">
                <a:latin typeface="Arial"/>
                <a:cs typeface="Arial"/>
              </a:rPr>
              <a:t>70</a:t>
            </a:r>
            <a:r>
              <a:rPr sz="2000" b="1">
                <a:latin typeface="Arial"/>
                <a:cs typeface="Arial"/>
              </a:rPr>
              <a:t>	</a:t>
            </a:r>
            <a:r>
              <a:rPr lang="en-IN" sz="2000" b="1">
                <a:latin typeface="Arial"/>
                <a:cs typeface="Arial"/>
              </a:rPr>
              <a:t>     </a:t>
            </a:r>
            <a:r>
              <a:rPr sz="2000" b="1">
                <a:latin typeface="Arial"/>
                <a:cs typeface="Arial"/>
              </a:rPr>
              <a:t>8</a:t>
            </a:r>
            <a:r>
              <a:rPr sz="2000" b="1" spc="-220">
                <a:latin typeface="Arial"/>
                <a:cs typeface="Arial"/>
              </a:rPr>
              <a:t> </a:t>
            </a:r>
            <a:r>
              <a:rPr sz="2000" b="1" spc="-5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4B47DE99-B29B-FC00-9E0E-AE98829498AD}"/>
              </a:ext>
            </a:extLst>
          </p:cNvPr>
          <p:cNvSpPr txBox="1"/>
          <p:nvPr/>
        </p:nvSpPr>
        <p:spPr>
          <a:xfrm>
            <a:off x="8863585" y="1547164"/>
            <a:ext cx="1611302" cy="309699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94665">
              <a:lnSpc>
                <a:spcPct val="100000"/>
              </a:lnSpc>
              <a:spcBef>
                <a:spcPts val="254"/>
              </a:spcBef>
            </a:pPr>
            <a:r>
              <a:rPr lang="en-IN" b="1" spc="105">
                <a:latin typeface="Arial"/>
                <a:cs typeface="Arial"/>
              </a:rPr>
              <a:t>Line</a:t>
            </a:r>
            <a:r>
              <a:rPr lang="en-IN" b="1" spc="125">
                <a:latin typeface="Arial"/>
                <a:cs typeface="Arial"/>
              </a:rPr>
              <a:t> </a:t>
            </a:r>
            <a:r>
              <a:rPr lang="en-IN" b="1" spc="-50">
                <a:latin typeface="Arial"/>
                <a:cs typeface="Arial"/>
              </a:rPr>
              <a:t>1</a:t>
            </a:r>
            <a:endParaRPr lang="en-IN">
              <a:latin typeface="Arial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87ED37-FC38-A6F7-08B3-62A40F9EF900}"/>
              </a:ext>
            </a:extLst>
          </p:cNvPr>
          <p:cNvSpPr txBox="1"/>
          <p:nvPr/>
        </p:nvSpPr>
        <p:spPr>
          <a:xfrm>
            <a:off x="211131" y="4053013"/>
            <a:ext cx="2771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-135">
                <a:solidFill>
                  <a:srgbClr val="0070C0"/>
                </a:solidFill>
                <a:latin typeface="Trebuchet MS"/>
                <a:cs typeface="Trebuchet MS"/>
              </a:rPr>
              <a:t>Steps</a:t>
            </a:r>
            <a:r>
              <a:rPr lang="en-IN" sz="2000" b="1" spc="-225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lang="en-IN" sz="2000" b="1" spc="-80">
                <a:solidFill>
                  <a:srgbClr val="0070C0"/>
                </a:solidFill>
                <a:latin typeface="Trebuchet MS"/>
                <a:cs typeface="Trebuchet MS"/>
              </a:rPr>
              <a:t>to</a:t>
            </a:r>
            <a:r>
              <a:rPr lang="en-IN" sz="2000" b="1" spc="-17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lang="en-IN" sz="2000" b="1" spc="-130">
                <a:solidFill>
                  <a:srgbClr val="0070C0"/>
                </a:solidFill>
                <a:latin typeface="Trebuchet MS"/>
                <a:cs typeface="Trebuchet MS"/>
              </a:rPr>
              <a:t>draw </a:t>
            </a:r>
            <a:r>
              <a:rPr lang="en-IN" sz="2000" b="1" spc="-56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lang="en-IN" sz="2000" b="1" spc="-160">
                <a:solidFill>
                  <a:srgbClr val="0070C0"/>
                </a:solidFill>
                <a:latin typeface="Trebuchet MS"/>
                <a:cs typeface="Trebuchet MS"/>
              </a:rPr>
              <a:t>O - </a:t>
            </a:r>
            <a:r>
              <a:rPr lang="en-IN" sz="2000" b="1" spc="-80">
                <a:solidFill>
                  <a:srgbClr val="0070C0"/>
                </a:solidFill>
                <a:latin typeface="Trebuchet MS"/>
                <a:cs typeface="Trebuchet MS"/>
              </a:rPr>
              <a:t>gives</a:t>
            </a:r>
            <a:endParaRPr lang="en-IN" sz="2000" b="1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7D0B58-42E9-CDF5-3279-7E0B8464FB10}"/>
              </a:ext>
            </a:extLst>
          </p:cNvPr>
          <p:cNvSpPr txBox="1"/>
          <p:nvPr/>
        </p:nvSpPr>
        <p:spPr>
          <a:xfrm>
            <a:off x="555705" y="4393967"/>
            <a:ext cx="1141427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330" marR="814069" indent="-342265">
              <a:lnSpc>
                <a:spcPct val="100000"/>
              </a:lnSpc>
              <a:spcBef>
                <a:spcPts val="100"/>
              </a:spcBef>
              <a:tabLst>
                <a:tab pos="353695" algn="l"/>
              </a:tabLst>
            </a:pPr>
            <a:r>
              <a:rPr lang="en-US" sz="2000" spc="-25">
                <a:latin typeface="Arial"/>
                <a:cs typeface="Arial"/>
              </a:rPr>
              <a:t>i.</a:t>
            </a:r>
            <a:r>
              <a:rPr lang="en-US" sz="2000">
                <a:latin typeface="Arial"/>
                <a:cs typeface="Arial"/>
              </a:rPr>
              <a:t>	</a:t>
            </a:r>
            <a:r>
              <a:rPr lang="en-US" sz="2000" spc="-65">
                <a:cs typeface="Arial"/>
              </a:rPr>
              <a:t>Mark class boundaries on the x-axis and mark non overlapping intervals of equal length on the y-axis to represent the cumulative frequencies.</a:t>
            </a:r>
          </a:p>
          <a:p>
            <a:pPr marL="354330" marR="152400" indent="-291465">
              <a:lnSpc>
                <a:spcPct val="100000"/>
              </a:lnSpc>
              <a:spcBef>
                <a:spcPts val="600"/>
              </a:spcBef>
              <a:tabLst>
                <a:tab pos="353695" algn="l"/>
                <a:tab pos="1166495" algn="l"/>
              </a:tabLst>
            </a:pPr>
            <a:r>
              <a:rPr lang="en-US" sz="2000" spc="-65">
                <a:cs typeface="Arial"/>
              </a:rPr>
              <a:t>i.	For each class boundaries marked on the x-axis, plot a point with height equal to the corresponding cumulative frequencies.</a:t>
            </a:r>
          </a:p>
          <a:p>
            <a:pPr marL="354330" marR="5080" indent="-342265">
              <a:lnSpc>
                <a:spcPct val="100000"/>
              </a:lnSpc>
              <a:spcBef>
                <a:spcPts val="605"/>
              </a:spcBef>
            </a:pPr>
            <a:r>
              <a:rPr lang="en-US" sz="2000" spc="-65">
                <a:cs typeface="Arial"/>
              </a:rPr>
              <a:t>iii. Connect the marked points by a series of line segments where the less than O-give is done by plotting the less than cumulative frequency against the upper-class boundaries</a:t>
            </a:r>
          </a:p>
        </p:txBody>
      </p:sp>
    </p:spTree>
    <p:extLst>
      <p:ext uri="{BB962C8B-B14F-4D97-AF65-F5344CB8AC3E}">
        <p14:creationId xmlns:p14="http://schemas.microsoft.com/office/powerpoint/2010/main" val="203694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655C-369A-F9BF-CB5F-F3F51A4A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79E965-C931-3ECB-1DF7-4963B2E38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1F4DC5-7532-4FA2-89BE-D1AE5F76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48" y="380235"/>
            <a:ext cx="7129609" cy="456977"/>
          </a:xfrm>
        </p:spPr>
        <p:txBody>
          <a:bodyPr/>
          <a:lstStyle/>
          <a:p>
            <a:r>
              <a:rPr lang="en-IN" sz="2800" u="sng" spc="-20">
                <a:cs typeface="Trebuchet MS"/>
              </a:rPr>
              <a:t>Diagrammatic Presentation Of Data</a:t>
            </a:r>
            <a:endParaRPr lang="en-IN" sz="2800" u="sng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E1B8F76-50E7-8C0F-F372-2F31ED6676A2}"/>
              </a:ext>
            </a:extLst>
          </p:cNvPr>
          <p:cNvSpPr txBox="1"/>
          <p:nvPr/>
        </p:nvSpPr>
        <p:spPr>
          <a:xfrm>
            <a:off x="2895956" y="837212"/>
            <a:ext cx="2912745" cy="2146742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Char char="•"/>
              <a:tabLst>
                <a:tab pos="355600" algn="l"/>
              </a:tabLst>
            </a:pPr>
            <a:r>
              <a:rPr sz="2800" spc="-155">
                <a:latin typeface="Arial"/>
                <a:cs typeface="Arial"/>
              </a:rPr>
              <a:t>Bar</a:t>
            </a:r>
            <a:r>
              <a:rPr sz="2800" spc="-370">
                <a:latin typeface="Arial"/>
                <a:cs typeface="Arial"/>
              </a:rPr>
              <a:t> </a:t>
            </a:r>
            <a:r>
              <a:rPr sz="2800" spc="-10">
                <a:latin typeface="Arial"/>
                <a:cs typeface="Arial"/>
              </a:rPr>
              <a:t>charts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sz="2800" spc="-170">
                <a:latin typeface="Arial"/>
                <a:cs typeface="Arial"/>
              </a:rPr>
              <a:t>Pie</a:t>
            </a:r>
            <a:r>
              <a:rPr sz="2800" spc="-380">
                <a:latin typeface="Arial"/>
                <a:cs typeface="Arial"/>
              </a:rPr>
              <a:t> </a:t>
            </a:r>
            <a:r>
              <a:rPr sz="2800" spc="-20">
                <a:latin typeface="Arial"/>
                <a:cs typeface="Arial"/>
              </a:rPr>
              <a:t>chart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sz="2800" spc="-135">
                <a:latin typeface="Arial"/>
                <a:cs typeface="Arial"/>
              </a:rPr>
              <a:t>Pictograph</a:t>
            </a:r>
            <a:r>
              <a:rPr sz="2800" spc="-265">
                <a:latin typeface="Arial"/>
                <a:cs typeface="Arial"/>
              </a:rPr>
              <a:t> </a:t>
            </a:r>
            <a:r>
              <a:rPr sz="2800" spc="-25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5600" algn="l"/>
              </a:tabLst>
            </a:pPr>
            <a:r>
              <a:rPr sz="2800" spc="-125">
                <a:latin typeface="Arial"/>
                <a:cs typeface="Arial"/>
              </a:rPr>
              <a:t>Pare</a:t>
            </a:r>
            <a:r>
              <a:rPr lang="en-IN" sz="2800" spc="-125">
                <a:latin typeface="Arial"/>
                <a:cs typeface="Arial"/>
              </a:rPr>
              <a:t> </a:t>
            </a:r>
            <a:r>
              <a:rPr sz="2800" spc="-125">
                <a:latin typeface="Arial"/>
                <a:cs typeface="Arial"/>
              </a:rPr>
              <a:t>to</a:t>
            </a:r>
            <a:r>
              <a:rPr sz="2800" spc="-340">
                <a:latin typeface="Arial"/>
                <a:cs typeface="Arial"/>
              </a:rPr>
              <a:t> </a:t>
            </a:r>
            <a:r>
              <a:rPr sz="2800" spc="-105">
                <a:latin typeface="Arial"/>
                <a:cs typeface="Arial"/>
              </a:rPr>
              <a:t>diagram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6F30FD8-73E8-13BE-B933-261651AA0FE6}"/>
              </a:ext>
            </a:extLst>
          </p:cNvPr>
          <p:cNvSpPr txBox="1">
            <a:spLocks/>
          </p:cNvSpPr>
          <p:nvPr/>
        </p:nvSpPr>
        <p:spPr>
          <a:xfrm>
            <a:off x="469338" y="3199407"/>
            <a:ext cx="1888405" cy="6083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u="sng" spc="-20"/>
              <a:t>Outline</a:t>
            </a:r>
            <a:endParaRPr lang="en-IN" sz="2800" u="sng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1911A3D-6421-20FE-9292-27C094A090C4}"/>
              </a:ext>
            </a:extLst>
          </p:cNvPr>
          <p:cNvSpPr txBox="1"/>
          <p:nvPr/>
        </p:nvSpPr>
        <p:spPr>
          <a:xfrm>
            <a:off x="2025099" y="3951688"/>
            <a:ext cx="6400088" cy="1613262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22300" indent="-609600"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en-US" sz="2800" spc="-90"/>
              <a:t>Measures of Central Tendency</a:t>
            </a:r>
          </a:p>
          <a:p>
            <a:pPr marL="622300" indent="-609600">
              <a:lnSpc>
                <a:spcPct val="100000"/>
              </a:lnSpc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en-US" sz="2800" spc="-95">
                <a:cs typeface="Trebuchet MS"/>
              </a:rPr>
              <a:t>Measures</a:t>
            </a:r>
            <a:r>
              <a:rPr lang="en-US" sz="2800" spc="-204">
                <a:cs typeface="Trebuchet MS"/>
              </a:rPr>
              <a:t> </a:t>
            </a:r>
            <a:r>
              <a:rPr lang="en-US" sz="2800" spc="-90">
                <a:cs typeface="Trebuchet MS"/>
              </a:rPr>
              <a:t>of</a:t>
            </a:r>
            <a:r>
              <a:rPr lang="en-US" sz="2800" spc="-505">
                <a:cs typeface="Trebuchet MS"/>
              </a:rPr>
              <a:t> </a:t>
            </a:r>
            <a:r>
              <a:rPr lang="en-US" sz="2800" spc="-45">
                <a:cs typeface="Trebuchet MS"/>
              </a:rPr>
              <a:t>Dispersion</a:t>
            </a:r>
            <a:endParaRPr lang="en-US" sz="2800">
              <a:cs typeface="Trebuchet MS"/>
            </a:endParaRPr>
          </a:p>
          <a:p>
            <a:pPr marL="622300" indent="-609600">
              <a:lnSpc>
                <a:spcPct val="100000"/>
              </a:lnSpc>
              <a:spcBef>
                <a:spcPts val="79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en-US" sz="2800" spc="-90"/>
              <a:t>Measure of skewness and kurtosis</a:t>
            </a:r>
          </a:p>
        </p:txBody>
      </p:sp>
    </p:spTree>
    <p:extLst>
      <p:ext uri="{BB962C8B-B14F-4D97-AF65-F5344CB8AC3E}">
        <p14:creationId xmlns:p14="http://schemas.microsoft.com/office/powerpoint/2010/main" val="3718222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7F4AC-6196-D5FD-7F87-E0214080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D56162-1FB6-2DCB-1DE2-612F7CA31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4C0331-1322-FF71-3A0C-66537755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38" y="197295"/>
            <a:ext cx="7129609" cy="456977"/>
          </a:xfrm>
        </p:spPr>
        <p:txBody>
          <a:bodyPr/>
          <a:lstStyle/>
          <a:p>
            <a:r>
              <a:rPr lang="en-IN" sz="2800" spc="-235">
                <a:cs typeface="Trebuchet MS"/>
              </a:rPr>
              <a:t>1.3</a:t>
            </a:r>
            <a:r>
              <a:rPr lang="en-IN" sz="2800" spc="-615">
                <a:cs typeface="Trebuchet MS"/>
              </a:rPr>
              <a:t>    </a:t>
            </a:r>
            <a:r>
              <a:rPr lang="en-IN" sz="2800" spc="-110">
                <a:cs typeface="Trebuchet MS"/>
              </a:rPr>
              <a:t>Measures</a:t>
            </a:r>
            <a:r>
              <a:rPr lang="en-IN" sz="2800" spc="-215">
                <a:cs typeface="Trebuchet MS"/>
              </a:rPr>
              <a:t> </a:t>
            </a:r>
            <a:r>
              <a:rPr lang="en-IN" sz="2800" spc="-85">
                <a:cs typeface="Trebuchet MS"/>
              </a:rPr>
              <a:t>of</a:t>
            </a:r>
            <a:r>
              <a:rPr lang="en-IN" sz="2800" spc="-280">
                <a:cs typeface="Trebuchet MS"/>
              </a:rPr>
              <a:t> </a:t>
            </a:r>
            <a:r>
              <a:rPr lang="en-IN" sz="2800" spc="-210">
                <a:cs typeface="Trebuchet MS"/>
              </a:rPr>
              <a:t>C</a:t>
            </a:r>
            <a:r>
              <a:rPr lang="en-IN" sz="2800" spc="-225">
                <a:cs typeface="Trebuchet MS"/>
              </a:rPr>
              <a:t>e</a:t>
            </a:r>
            <a:r>
              <a:rPr lang="en-IN" sz="2800" spc="-215">
                <a:cs typeface="Trebuchet MS"/>
              </a:rPr>
              <a:t>n</a:t>
            </a:r>
            <a:r>
              <a:rPr lang="en-IN" sz="2800" spc="-210">
                <a:cs typeface="Trebuchet MS"/>
              </a:rPr>
              <a:t>t</a:t>
            </a:r>
            <a:r>
              <a:rPr lang="en-IN" sz="2800" spc="-215">
                <a:cs typeface="Trebuchet MS"/>
              </a:rPr>
              <a:t>r</a:t>
            </a:r>
            <a:r>
              <a:rPr lang="en-IN" sz="2800" spc="-210">
                <a:cs typeface="Trebuchet MS"/>
              </a:rPr>
              <a:t>a</a:t>
            </a:r>
            <a:r>
              <a:rPr lang="en-IN" sz="2800" spc="290">
                <a:cs typeface="Trebuchet MS"/>
              </a:rPr>
              <a:t>l </a:t>
            </a:r>
            <a:r>
              <a:rPr lang="en-IN" sz="2800" spc="-245">
                <a:cs typeface="Trebuchet MS"/>
              </a:rPr>
              <a:t>T</a:t>
            </a:r>
            <a:r>
              <a:rPr lang="en-IN" sz="2800" spc="-260">
                <a:cs typeface="Trebuchet MS"/>
              </a:rPr>
              <a:t>e</a:t>
            </a:r>
            <a:r>
              <a:rPr lang="en-IN" sz="2800" spc="-250">
                <a:cs typeface="Trebuchet MS"/>
              </a:rPr>
              <a:t>nd</a:t>
            </a:r>
            <a:r>
              <a:rPr lang="en-IN" sz="2800" spc="-260">
                <a:cs typeface="Trebuchet MS"/>
              </a:rPr>
              <a:t>e</a:t>
            </a:r>
            <a:r>
              <a:rPr lang="en-IN" sz="2800" spc="-250">
                <a:cs typeface="Trebuchet MS"/>
              </a:rPr>
              <a:t>n</a:t>
            </a:r>
            <a:r>
              <a:rPr lang="en-IN" sz="2800" spc="-245">
                <a:cs typeface="Trebuchet MS"/>
              </a:rPr>
              <a:t>c</a:t>
            </a:r>
            <a:r>
              <a:rPr lang="en-IN" sz="2800" spc="5">
                <a:cs typeface="Trebuchet MS"/>
              </a:rPr>
              <a:t>y</a:t>
            </a:r>
            <a:endParaRPr lang="en-IN" sz="2800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227D5-71D2-CFAE-266C-19F478EDCAE6}"/>
              </a:ext>
            </a:extLst>
          </p:cNvPr>
          <p:cNvSpPr txBox="1"/>
          <p:nvPr/>
        </p:nvSpPr>
        <p:spPr>
          <a:xfrm>
            <a:off x="974538" y="694224"/>
            <a:ext cx="10689770" cy="321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spc="-110">
                <a:cs typeface="Arial"/>
              </a:rPr>
              <a:t>Central</a:t>
            </a:r>
            <a:r>
              <a:rPr lang="en-US" sz="2400" spc="-225">
                <a:cs typeface="Arial"/>
              </a:rPr>
              <a:t> </a:t>
            </a:r>
            <a:r>
              <a:rPr lang="en-US" sz="2400" spc="-100">
                <a:cs typeface="Arial"/>
              </a:rPr>
              <a:t>value</a:t>
            </a:r>
            <a:r>
              <a:rPr lang="en-US" sz="2400" spc="-245">
                <a:cs typeface="Arial"/>
              </a:rPr>
              <a:t> </a:t>
            </a:r>
            <a:r>
              <a:rPr lang="en-US" sz="2400" spc="-75">
                <a:cs typeface="Arial"/>
              </a:rPr>
              <a:t>refers</a:t>
            </a:r>
            <a:r>
              <a:rPr lang="en-US" sz="2400" spc="-200">
                <a:cs typeface="Arial"/>
              </a:rPr>
              <a:t> </a:t>
            </a:r>
            <a:r>
              <a:rPr lang="en-US" sz="2400">
                <a:cs typeface="Arial"/>
              </a:rPr>
              <a:t>to</a:t>
            </a:r>
            <a:r>
              <a:rPr lang="en-US" sz="2400" spc="-85">
                <a:cs typeface="Arial"/>
              </a:rPr>
              <a:t> </a:t>
            </a:r>
            <a:r>
              <a:rPr lang="en-US" sz="2400" spc="-40">
                <a:cs typeface="Arial"/>
              </a:rPr>
              <a:t>the</a:t>
            </a:r>
            <a:r>
              <a:rPr lang="en-US" sz="2400" spc="-135">
                <a:cs typeface="Arial"/>
              </a:rPr>
              <a:t> </a:t>
            </a:r>
            <a:r>
              <a:rPr lang="en-US" sz="2400" spc="-70">
                <a:cs typeface="Arial"/>
              </a:rPr>
              <a:t>location</a:t>
            </a:r>
            <a:r>
              <a:rPr lang="en-US" sz="2400" spc="-190">
                <a:cs typeface="Arial"/>
              </a:rPr>
              <a:t> </a:t>
            </a:r>
            <a:r>
              <a:rPr lang="en-US" sz="2400">
                <a:cs typeface="Arial"/>
              </a:rPr>
              <a:t>of</a:t>
            </a:r>
            <a:r>
              <a:rPr lang="en-US" sz="2400" spc="-114">
                <a:cs typeface="Arial"/>
              </a:rPr>
              <a:t> </a:t>
            </a:r>
            <a:r>
              <a:rPr lang="en-US" sz="2400" spc="-45">
                <a:cs typeface="Arial"/>
              </a:rPr>
              <a:t>the</a:t>
            </a:r>
            <a:r>
              <a:rPr lang="en-US" sz="2400" spc="-125">
                <a:cs typeface="Arial"/>
              </a:rPr>
              <a:t> </a:t>
            </a:r>
            <a:r>
              <a:rPr lang="en-US" sz="2400" spc="-80">
                <a:cs typeface="Arial"/>
              </a:rPr>
              <a:t>center</a:t>
            </a:r>
            <a:r>
              <a:rPr lang="en-US" sz="2400" spc="-185">
                <a:cs typeface="Arial"/>
              </a:rPr>
              <a:t> </a:t>
            </a:r>
            <a:r>
              <a:rPr lang="en-US" sz="2400">
                <a:cs typeface="Arial"/>
              </a:rPr>
              <a:t>of</a:t>
            </a:r>
            <a:r>
              <a:rPr lang="en-US" sz="2400" spc="-110">
                <a:cs typeface="Arial"/>
              </a:rPr>
              <a:t> </a:t>
            </a:r>
            <a:r>
              <a:rPr lang="en-US" sz="2400" spc="-25">
                <a:cs typeface="Arial"/>
              </a:rPr>
              <a:t>the </a:t>
            </a:r>
            <a:r>
              <a:rPr lang="en-US" sz="2400" spc="-35">
                <a:cs typeface="Arial"/>
              </a:rPr>
              <a:t>distribution</a:t>
            </a:r>
            <a:r>
              <a:rPr lang="en-US" sz="2400" spc="-85">
                <a:cs typeface="Arial"/>
              </a:rPr>
              <a:t> </a:t>
            </a:r>
            <a:r>
              <a:rPr lang="en-US" sz="2400" spc="-10">
                <a:cs typeface="Arial"/>
              </a:rPr>
              <a:t>of</a:t>
            </a:r>
            <a:r>
              <a:rPr lang="en-US" sz="2400" spc="-260">
                <a:cs typeface="Arial"/>
              </a:rPr>
              <a:t> </a:t>
            </a:r>
            <a:r>
              <a:rPr lang="en-US" sz="2400" spc="-20">
                <a:cs typeface="Arial"/>
              </a:rPr>
              <a:t>data.</a:t>
            </a:r>
            <a:endParaRPr lang="en-US" sz="2400">
              <a:cs typeface="Arial"/>
            </a:endParaRPr>
          </a:p>
          <a:p>
            <a:pPr marL="355600" marR="5080" indent="-343535">
              <a:lnSpc>
                <a:spcPct val="8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spc="-114">
                <a:cs typeface="Arial"/>
              </a:rPr>
              <a:t>Measure</a:t>
            </a:r>
            <a:r>
              <a:rPr lang="en-US" sz="2400" spc="-204">
                <a:cs typeface="Arial"/>
              </a:rPr>
              <a:t> </a:t>
            </a:r>
            <a:r>
              <a:rPr lang="en-US" sz="2400">
                <a:cs typeface="Arial"/>
              </a:rPr>
              <a:t>of</a:t>
            </a:r>
            <a:r>
              <a:rPr lang="en-US" sz="2400" spc="5">
                <a:cs typeface="Arial"/>
              </a:rPr>
              <a:t> </a:t>
            </a:r>
            <a:r>
              <a:rPr lang="en-US" sz="2400" spc="-65">
                <a:cs typeface="Arial"/>
              </a:rPr>
              <a:t>central</a:t>
            </a:r>
            <a:r>
              <a:rPr lang="en-US" sz="2400" spc="-365">
                <a:cs typeface="Arial"/>
              </a:rPr>
              <a:t> </a:t>
            </a:r>
            <a:r>
              <a:rPr lang="en-US" sz="2400" spc="-10">
                <a:cs typeface="Arial"/>
              </a:rPr>
              <a:t>value:</a:t>
            </a:r>
            <a:endParaRPr lang="en-US" sz="2400">
              <a:cs typeface="Arial"/>
            </a:endParaRPr>
          </a:p>
          <a:p>
            <a:pPr marL="1498600" indent="-571500">
              <a:lnSpc>
                <a:spcPct val="150000"/>
              </a:lnSpc>
              <a:spcBef>
                <a:spcPts val="15"/>
              </a:spcBef>
              <a:buFont typeface="+mj-lt"/>
              <a:buAutoNum type="romanLcPeriod"/>
            </a:pPr>
            <a:r>
              <a:rPr lang="en-US" sz="1800" b="1" spc="-90">
                <a:solidFill>
                  <a:srgbClr val="00B050"/>
                </a:solidFill>
                <a:cs typeface="Trebuchet MS"/>
              </a:rPr>
              <a:t>The </a:t>
            </a:r>
            <a:r>
              <a:rPr lang="en-US" sz="1800" b="1" spc="-395">
                <a:solidFill>
                  <a:srgbClr val="00B050"/>
                </a:solidFill>
                <a:cs typeface="Trebuchet MS"/>
              </a:rPr>
              <a:t> </a:t>
            </a:r>
            <a:r>
              <a:rPr lang="en-US" sz="1800" b="1" spc="-20">
                <a:solidFill>
                  <a:srgbClr val="00B050"/>
                </a:solidFill>
                <a:cs typeface="Trebuchet MS"/>
              </a:rPr>
              <a:t>mean</a:t>
            </a:r>
            <a:endParaRPr lang="en-US" sz="1800">
              <a:solidFill>
                <a:srgbClr val="00B050"/>
              </a:solidFill>
              <a:cs typeface="Trebuchet MS"/>
            </a:endParaRP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1800" b="1" spc="-90">
                <a:solidFill>
                  <a:srgbClr val="00B050"/>
                </a:solidFill>
                <a:cs typeface="Trebuchet MS"/>
              </a:rPr>
              <a:t>The </a:t>
            </a:r>
            <a:r>
              <a:rPr lang="en-US" sz="1800" b="1" spc="-409">
                <a:solidFill>
                  <a:srgbClr val="00B050"/>
                </a:solidFill>
                <a:cs typeface="Trebuchet MS"/>
              </a:rPr>
              <a:t> </a:t>
            </a:r>
            <a:r>
              <a:rPr lang="en-US" sz="1800" b="1" spc="-20">
                <a:solidFill>
                  <a:srgbClr val="00B050"/>
                </a:solidFill>
                <a:cs typeface="Trebuchet MS"/>
              </a:rPr>
              <a:t>mode</a:t>
            </a:r>
            <a:endParaRPr lang="en-US" sz="1800">
              <a:solidFill>
                <a:srgbClr val="00B050"/>
              </a:solidFill>
              <a:cs typeface="Trebuchet MS"/>
            </a:endParaRP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b="1" spc="-20">
                <a:solidFill>
                  <a:srgbClr val="00B050"/>
                </a:solidFill>
              </a:rPr>
              <a:t>The median</a:t>
            </a: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b="1" spc="-20">
                <a:solidFill>
                  <a:srgbClr val="00B050"/>
                </a:solidFill>
              </a:rPr>
              <a:t>Percentile/Quantiles and</a:t>
            </a: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b="1" spc="-20">
                <a:solidFill>
                  <a:srgbClr val="00B050"/>
                </a:solidFill>
              </a:rPr>
              <a:t>Midrange</a:t>
            </a:r>
          </a:p>
          <a:p>
            <a:pPr marL="927100">
              <a:lnSpc>
                <a:spcPct val="150000"/>
              </a:lnSpc>
            </a:pPr>
            <a:endParaRPr lang="en-US" sz="1800">
              <a:solidFill>
                <a:srgbClr val="00B050"/>
              </a:solidFill>
              <a:cs typeface="Trebuchet MS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CC19E9A8-CDBD-3227-CEE2-C55E9C5EC796}"/>
              </a:ext>
            </a:extLst>
          </p:cNvPr>
          <p:cNvSpPr txBox="1">
            <a:spLocks/>
          </p:cNvSpPr>
          <p:nvPr/>
        </p:nvSpPr>
        <p:spPr>
          <a:xfrm>
            <a:off x="465764" y="3543824"/>
            <a:ext cx="11260472" cy="41794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spc="-615">
                <a:cs typeface="Trebuchet MS"/>
              </a:rPr>
              <a:t>T    h    e     </a:t>
            </a:r>
            <a:r>
              <a:rPr lang="en-IN" sz="2800" spc="-110">
                <a:cs typeface="Trebuchet MS"/>
              </a:rPr>
              <a:t>Mean: </a:t>
            </a:r>
            <a:r>
              <a:rPr lang="en-US" sz="2400" b="0" spc="-70">
                <a:solidFill>
                  <a:schemeClr val="tx1"/>
                </a:solidFill>
                <a:latin typeface="+mn-lt"/>
                <a:ea typeface="+mn-ea"/>
                <a:cs typeface="Arial"/>
              </a:rPr>
              <a:t>It is the most used measures of central value.</a:t>
            </a:r>
            <a:endParaRPr lang="en-IN" sz="2400" b="0" spc="-70">
              <a:solidFill>
                <a:schemeClr val="tx1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D2184-1893-67F4-AD9D-6B9F4F3B8942}"/>
              </a:ext>
            </a:extLst>
          </p:cNvPr>
          <p:cNvSpPr txBox="1"/>
          <p:nvPr/>
        </p:nvSpPr>
        <p:spPr>
          <a:xfrm>
            <a:off x="2288853" y="3961773"/>
            <a:ext cx="5815294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b="1">
                <a:latin typeface="Arial"/>
                <a:cs typeface="Arial"/>
              </a:rPr>
              <a:t>Types of Means: </a:t>
            </a:r>
            <a:r>
              <a:rPr lang="en-IN" sz="1600" spc="-25">
                <a:solidFill>
                  <a:srgbClr val="006EBE"/>
                </a:solidFill>
                <a:latin typeface="Arial"/>
                <a:cs typeface="Arial"/>
              </a:rPr>
              <a:t>1.  </a:t>
            </a:r>
            <a:r>
              <a:rPr lang="en-IN" sz="1600" spc="-60">
                <a:solidFill>
                  <a:srgbClr val="006EBE"/>
                </a:solidFill>
                <a:latin typeface="Arial"/>
                <a:cs typeface="Arial"/>
              </a:rPr>
              <a:t>Arithmetic</a:t>
            </a:r>
            <a:r>
              <a:rPr lang="en-IN" sz="1600" spc="-200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IN" sz="1600" spc="-20">
                <a:solidFill>
                  <a:srgbClr val="006EBE"/>
                </a:solidFill>
                <a:latin typeface="Arial"/>
                <a:cs typeface="Arial"/>
              </a:rPr>
              <a:t>Mean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IN" sz="1600" spc="-20">
                <a:solidFill>
                  <a:srgbClr val="006EBE"/>
                </a:solidFill>
                <a:latin typeface="Arial"/>
                <a:cs typeface="Arial"/>
              </a:rPr>
              <a:t>                                  2. </a:t>
            </a:r>
            <a:r>
              <a:rPr lang="en-US" sz="1600" spc="-114">
                <a:solidFill>
                  <a:srgbClr val="006EBE"/>
                </a:solidFill>
                <a:latin typeface="Arial"/>
                <a:cs typeface="Arial"/>
              </a:rPr>
              <a:t>Geometric</a:t>
            </a:r>
            <a:r>
              <a:rPr lang="en-US" sz="1600" spc="-250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Mean 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                                  3.  </a:t>
            </a:r>
            <a:r>
              <a:rPr lang="en-US" sz="1600" spc="-130">
                <a:solidFill>
                  <a:srgbClr val="006EBE"/>
                </a:solidFill>
                <a:latin typeface="Arial"/>
                <a:cs typeface="Arial"/>
              </a:rPr>
              <a:t>Harmonic</a:t>
            </a:r>
            <a:r>
              <a:rPr lang="en-US" sz="1600" spc="-270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Mean</a:t>
            </a:r>
            <a:endParaRPr lang="en-US"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sz="1600" spc="-110">
                <a:solidFill>
                  <a:srgbClr val="006EBE"/>
                </a:solidFill>
                <a:latin typeface="Arial"/>
                <a:cs typeface="Arial"/>
              </a:rPr>
              <a:t>                                           4.  Quadratic</a:t>
            </a:r>
            <a:r>
              <a:rPr lang="en-US" sz="1600" spc="-270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Mean</a:t>
            </a:r>
            <a:endParaRPr lang="en-US" sz="1600">
              <a:latin typeface="Arial"/>
              <a:cs typeface="Arial"/>
            </a:endParaRPr>
          </a:p>
          <a:p>
            <a:pPr marL="12701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sz="1600" spc="-130">
                <a:solidFill>
                  <a:srgbClr val="006EBE"/>
                </a:solidFill>
                <a:latin typeface="Arial"/>
                <a:cs typeface="Arial"/>
              </a:rPr>
              <a:t>                                              5.  Trimmed</a:t>
            </a:r>
            <a:r>
              <a:rPr lang="en-US" sz="1600" spc="-235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Mean</a:t>
            </a:r>
            <a:endParaRPr lang="en-US" sz="1600">
              <a:latin typeface="Arial"/>
              <a:cs typeface="Arial"/>
            </a:endParaRPr>
          </a:p>
          <a:p>
            <a:pPr marL="12701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sz="1600" spc="-105">
                <a:solidFill>
                  <a:srgbClr val="006EBE"/>
                </a:solidFill>
                <a:latin typeface="Arial"/>
                <a:cs typeface="Arial"/>
              </a:rPr>
              <a:t>                                          6.   Weighted</a:t>
            </a:r>
            <a:r>
              <a:rPr lang="en-US" sz="1600" spc="-285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Mean</a:t>
            </a:r>
          </a:p>
          <a:p>
            <a:pPr marL="12701">
              <a:lnSpc>
                <a:spcPct val="100000"/>
              </a:lnSpc>
              <a:spcBef>
                <a:spcPts val="695"/>
              </a:spcBef>
              <a:tabLst>
                <a:tab pos="527685" algn="l"/>
              </a:tabLst>
            </a:pPr>
            <a:r>
              <a:rPr lang="en-US" sz="1600" spc="-20">
                <a:solidFill>
                  <a:srgbClr val="006EBE"/>
                </a:solidFill>
                <a:latin typeface="Arial"/>
                <a:cs typeface="Arial"/>
              </a:rPr>
              <a:t>                                  7. </a:t>
            </a:r>
            <a:r>
              <a:rPr lang="en-US" sz="1600" spc="-110">
                <a:solidFill>
                  <a:srgbClr val="006EBE"/>
                </a:solidFill>
                <a:latin typeface="Arial"/>
                <a:cs typeface="Arial"/>
              </a:rPr>
              <a:t>Combination</a:t>
            </a:r>
            <a:r>
              <a:rPr lang="en-US" sz="1600" spc="-275">
                <a:solidFill>
                  <a:srgbClr val="006EBE"/>
                </a:solidFill>
                <a:latin typeface="Arial"/>
                <a:cs typeface="Arial"/>
              </a:rPr>
              <a:t> </a:t>
            </a:r>
            <a:r>
              <a:rPr lang="en-US" sz="1600" spc="-80">
                <a:solidFill>
                  <a:srgbClr val="006EBE"/>
                </a:solidFill>
                <a:latin typeface="Arial"/>
                <a:cs typeface="Arial"/>
              </a:rPr>
              <a:t>mean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02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6B007-DC8B-5F19-49D6-3ECEED72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050DF-B3FD-2181-D707-10C217FB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0"/>
            <a:ext cx="10657244" cy="854075"/>
          </a:xfrm>
        </p:spPr>
        <p:txBody>
          <a:bodyPr/>
          <a:lstStyle/>
          <a:p>
            <a:r>
              <a:rPr lang="en-IN" sz="2800" u="sng" spc="-10">
                <a:solidFill>
                  <a:srgbClr val="006EBE"/>
                </a:solidFill>
                <a:cs typeface="Comic Sans MS"/>
              </a:rPr>
              <a:t>Importance of Statistics:</a:t>
            </a:r>
            <a:endParaRPr lang="en-IN" sz="2800" u="sn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38110-A918-53AB-E6E4-8B176F66E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7341C-6388-7D12-8659-EC416E458327}"/>
              </a:ext>
            </a:extLst>
          </p:cNvPr>
          <p:cNvSpPr txBox="1"/>
          <p:nvPr/>
        </p:nvSpPr>
        <p:spPr>
          <a:xfrm>
            <a:off x="631904" y="702263"/>
            <a:ext cx="11353265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90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It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simplifies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mass</a:t>
            </a:r>
            <a:r>
              <a:rPr lang="en-US" spc="-60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-45">
                <a:cs typeface="Comic Sans MS"/>
              </a:rPr>
              <a:t> </a:t>
            </a:r>
            <a:r>
              <a:rPr lang="en-US">
                <a:cs typeface="Comic Sans MS"/>
              </a:rPr>
              <a:t>data</a:t>
            </a:r>
            <a:r>
              <a:rPr lang="en-US" spc="-70">
                <a:cs typeface="Comic Sans MS"/>
              </a:rPr>
              <a:t> </a:t>
            </a:r>
            <a:r>
              <a:rPr lang="en-US" spc="-10">
                <a:cs typeface="Comic Sans MS"/>
              </a:rPr>
              <a:t>(condensation)</a:t>
            </a:r>
            <a:endParaRPr lang="en-US"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Helps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to</a:t>
            </a:r>
            <a:r>
              <a:rPr lang="en-US" spc="-45">
                <a:cs typeface="Comic Sans MS"/>
              </a:rPr>
              <a:t> </a:t>
            </a:r>
            <a:r>
              <a:rPr lang="en-US">
                <a:cs typeface="Comic Sans MS"/>
              </a:rPr>
              <a:t>get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concrete</a:t>
            </a:r>
            <a:r>
              <a:rPr lang="en-US" spc="-70">
                <a:cs typeface="Comic Sans MS"/>
              </a:rPr>
              <a:t> </a:t>
            </a:r>
            <a:r>
              <a:rPr lang="en-US">
                <a:cs typeface="Comic Sans MS"/>
              </a:rPr>
              <a:t>information</a:t>
            </a:r>
            <a:r>
              <a:rPr lang="en-US" spc="-55">
                <a:cs typeface="Comic Sans MS"/>
              </a:rPr>
              <a:t> </a:t>
            </a:r>
            <a:r>
              <a:rPr lang="en-US">
                <a:cs typeface="Comic Sans MS"/>
              </a:rPr>
              <a:t>about</a:t>
            </a:r>
            <a:r>
              <a:rPr lang="en-US" spc="-60">
                <a:cs typeface="Comic Sans MS"/>
              </a:rPr>
              <a:t> </a:t>
            </a:r>
            <a:r>
              <a:rPr lang="en-US">
                <a:cs typeface="Comic Sans MS"/>
              </a:rPr>
              <a:t>any</a:t>
            </a:r>
            <a:r>
              <a:rPr lang="en-US" spc="-25">
                <a:cs typeface="Comic Sans MS"/>
              </a:rPr>
              <a:t> </a:t>
            </a:r>
            <a:r>
              <a:rPr lang="en-US" spc="-10">
                <a:cs typeface="Comic Sans MS"/>
              </a:rPr>
              <a:t>problem</a:t>
            </a:r>
            <a:endParaRPr lang="en-US"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Helps</a:t>
            </a:r>
            <a:r>
              <a:rPr lang="en-US" spc="-110">
                <a:cs typeface="Comic Sans MS"/>
              </a:rPr>
              <a:t> </a:t>
            </a:r>
            <a:r>
              <a:rPr lang="en-US">
                <a:cs typeface="Comic Sans MS"/>
              </a:rPr>
              <a:t>for</a:t>
            </a:r>
            <a:r>
              <a:rPr lang="en-US" spc="-75">
                <a:cs typeface="Comic Sans MS"/>
              </a:rPr>
              <a:t> </a:t>
            </a:r>
            <a:r>
              <a:rPr lang="en-US">
                <a:cs typeface="Comic Sans MS"/>
              </a:rPr>
              <a:t>reliable</a:t>
            </a:r>
            <a:r>
              <a:rPr lang="en-US" spc="-110">
                <a:cs typeface="Comic Sans MS"/>
              </a:rPr>
              <a:t> </a:t>
            </a:r>
            <a:r>
              <a:rPr lang="en-US">
                <a:cs typeface="Comic Sans MS"/>
              </a:rPr>
              <a:t>and</a:t>
            </a:r>
            <a:r>
              <a:rPr lang="en-US" spc="-80">
                <a:cs typeface="Comic Sans MS"/>
              </a:rPr>
              <a:t> </a:t>
            </a:r>
            <a:r>
              <a:rPr lang="en-US">
                <a:cs typeface="Comic Sans MS"/>
              </a:rPr>
              <a:t>objective</a:t>
            </a:r>
            <a:r>
              <a:rPr lang="en-US" spc="-114">
                <a:cs typeface="Comic Sans MS"/>
              </a:rPr>
              <a:t> </a:t>
            </a:r>
            <a:r>
              <a:rPr lang="en-US">
                <a:cs typeface="Comic Sans MS"/>
              </a:rPr>
              <a:t>decision</a:t>
            </a:r>
            <a:r>
              <a:rPr lang="en-US" spc="-105">
                <a:cs typeface="Comic Sans MS"/>
              </a:rPr>
              <a:t> </a:t>
            </a:r>
            <a:r>
              <a:rPr lang="en-US" spc="-10">
                <a:cs typeface="Comic Sans MS"/>
              </a:rPr>
              <a:t>making</a:t>
            </a:r>
            <a:endParaRPr lang="en-US"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It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presents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facts</a:t>
            </a:r>
            <a:r>
              <a:rPr lang="en-US" spc="-60"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-35">
                <a:cs typeface="Comic Sans MS"/>
              </a:rPr>
              <a:t> </a:t>
            </a:r>
            <a:r>
              <a:rPr lang="en-US">
                <a:cs typeface="Comic Sans MS"/>
              </a:rPr>
              <a:t>a</a:t>
            </a:r>
            <a:r>
              <a:rPr lang="en-US" spc="-35">
                <a:cs typeface="Comic Sans MS"/>
              </a:rPr>
              <a:t> </a:t>
            </a:r>
            <a:r>
              <a:rPr lang="en-US">
                <a:cs typeface="Comic Sans MS"/>
              </a:rPr>
              <a:t>precise</a:t>
            </a:r>
            <a:r>
              <a:rPr lang="en-US" spc="-80">
                <a:cs typeface="Comic Sans MS"/>
              </a:rPr>
              <a:t> </a:t>
            </a:r>
            <a:r>
              <a:rPr lang="en-US">
                <a:cs typeface="Comic Sans MS"/>
              </a:rPr>
              <a:t>&amp;</a:t>
            </a:r>
            <a:r>
              <a:rPr lang="en-US" spc="-25">
                <a:cs typeface="Comic Sans MS"/>
              </a:rPr>
              <a:t> </a:t>
            </a:r>
            <a:r>
              <a:rPr lang="en-US">
                <a:cs typeface="Comic Sans MS"/>
              </a:rPr>
              <a:t>definite</a:t>
            </a:r>
            <a:r>
              <a:rPr lang="en-US" spc="-15">
                <a:cs typeface="Comic Sans MS"/>
              </a:rPr>
              <a:t> </a:t>
            </a:r>
            <a:r>
              <a:rPr lang="en-US" spc="-10">
                <a:cs typeface="Comic Sans MS"/>
              </a:rPr>
              <a:t>form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It</a:t>
            </a:r>
            <a:r>
              <a:rPr lang="en-US" spc="-40">
                <a:cs typeface="Comic Sans MS"/>
              </a:rPr>
              <a:t> </a:t>
            </a:r>
            <a:r>
              <a:rPr lang="en-US">
                <a:cs typeface="Comic Sans MS"/>
              </a:rPr>
              <a:t>facilitates</a:t>
            </a:r>
            <a:r>
              <a:rPr lang="en-US" spc="-80">
                <a:cs typeface="Comic Sans MS"/>
              </a:rPr>
              <a:t> </a:t>
            </a:r>
            <a:r>
              <a:rPr lang="en-US" spc="-10">
                <a:cs typeface="Comic Sans MS"/>
              </a:rPr>
              <a:t>comparison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(Measures</a:t>
            </a:r>
            <a:r>
              <a:rPr lang="en-US" b="1" spc="-8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of</a:t>
            </a:r>
            <a:r>
              <a:rPr lang="en-US" b="1" spc="-2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central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tendency</a:t>
            </a:r>
            <a:r>
              <a:rPr lang="en-US" b="1" spc="-8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and</a:t>
            </a:r>
            <a:r>
              <a:rPr lang="en-US" b="1" spc="-5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measures</a:t>
            </a:r>
            <a:r>
              <a:rPr lang="en-US" b="1" spc="-10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of</a:t>
            </a:r>
            <a:r>
              <a:rPr lang="en-US" b="1" spc="-7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dispersion)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It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facilitates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Predictions</a:t>
            </a:r>
            <a:r>
              <a:rPr lang="en-US" spc="-95"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(Time</a:t>
            </a:r>
            <a:r>
              <a:rPr lang="en-US" b="1" spc="-5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series</a:t>
            </a:r>
            <a:r>
              <a:rPr lang="en-US" b="1" spc="-9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and</a:t>
            </a:r>
            <a:r>
              <a:rPr lang="en-US" b="1" spc="-2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regression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analysis</a:t>
            </a:r>
            <a:r>
              <a:rPr lang="en-US" b="1" spc="-7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are</a:t>
            </a:r>
            <a:r>
              <a:rPr lang="en-US" b="1" spc="-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the</a:t>
            </a:r>
            <a:r>
              <a:rPr lang="en-US" b="1" spc="-5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most</a:t>
            </a:r>
            <a:r>
              <a:rPr lang="en-US" b="1" spc="-6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commonly</a:t>
            </a:r>
            <a:r>
              <a:rPr lang="en-US" b="1" spc="-70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used</a:t>
            </a:r>
            <a:r>
              <a:rPr lang="en-US" b="1" spc="-2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methods </a:t>
            </a:r>
            <a:r>
              <a:rPr lang="en-US" b="1">
                <a:solidFill>
                  <a:srgbClr val="00B050"/>
                </a:solidFill>
                <a:cs typeface="Comic Sans MS"/>
              </a:rPr>
              <a:t>towards</a:t>
            </a:r>
            <a:r>
              <a:rPr lang="en-US" b="1" spc="-155">
                <a:solidFill>
                  <a:srgbClr val="00B050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omic Sans MS"/>
              </a:rPr>
              <a:t>prediction.)</a:t>
            </a:r>
            <a:endParaRPr lang="en-US" b="1">
              <a:solidFill>
                <a:srgbClr val="00B050"/>
              </a:solidFill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595"/>
              </a:spcBef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>
                <a:cs typeface="Comic Sans MS"/>
              </a:rPr>
              <a:t>It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helps</a:t>
            </a:r>
            <a:r>
              <a:rPr lang="en-US" spc="-50">
                <a:cs typeface="Comic Sans MS"/>
              </a:rPr>
              <a:t> </a:t>
            </a:r>
            <a:r>
              <a:rPr lang="en-US">
                <a:cs typeface="Comic Sans MS"/>
              </a:rPr>
              <a:t>in</a:t>
            </a:r>
            <a:r>
              <a:rPr lang="en-US" spc="-30">
                <a:cs typeface="Comic Sans MS"/>
              </a:rPr>
              <a:t> </a:t>
            </a:r>
            <a:r>
              <a:rPr lang="en-US">
                <a:cs typeface="Comic Sans MS"/>
              </a:rPr>
              <a:t>formulation</a:t>
            </a:r>
            <a:r>
              <a:rPr lang="en-US" spc="-80">
                <a:cs typeface="Comic Sans MS"/>
              </a:rPr>
              <a:t> </a:t>
            </a:r>
            <a:r>
              <a:rPr lang="en-US">
                <a:cs typeface="Comic Sans MS"/>
              </a:rPr>
              <a:t>of</a:t>
            </a:r>
            <a:r>
              <a:rPr lang="en-US" spc="-45">
                <a:cs typeface="Comic Sans MS"/>
              </a:rPr>
              <a:t> </a:t>
            </a:r>
            <a:r>
              <a:rPr lang="en-US">
                <a:cs typeface="Comic Sans MS"/>
              </a:rPr>
              <a:t>suitable</a:t>
            </a:r>
            <a:r>
              <a:rPr lang="en-US" spc="-95">
                <a:cs typeface="Comic Sans MS"/>
              </a:rPr>
              <a:t> </a:t>
            </a:r>
            <a:r>
              <a:rPr lang="en-US" spc="-10">
                <a:cs typeface="Comic Sans MS"/>
              </a:rPr>
              <a:t>policies</a:t>
            </a:r>
            <a:endParaRPr lang="en-US">
              <a:cs typeface="Comic Sans MS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26A14E8-01E4-D249-3DCF-9F9EFE9E28E7}"/>
              </a:ext>
            </a:extLst>
          </p:cNvPr>
          <p:cNvSpPr txBox="1">
            <a:spLocks/>
          </p:cNvSpPr>
          <p:nvPr/>
        </p:nvSpPr>
        <p:spPr>
          <a:xfrm>
            <a:off x="567123" y="3934799"/>
            <a:ext cx="10657244" cy="854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u="sng" spc="-10">
                <a:solidFill>
                  <a:srgbClr val="006EBE"/>
                </a:solidFill>
                <a:cs typeface="Comic Sans MS"/>
              </a:rPr>
              <a:t>Limitations of Statistics:</a:t>
            </a:r>
            <a:endParaRPr lang="en-IN" sz="2800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29DE7-446E-08C1-9566-68E5107CCA27}"/>
              </a:ext>
            </a:extLst>
          </p:cNvPr>
          <p:cNvSpPr txBox="1"/>
          <p:nvPr/>
        </p:nvSpPr>
        <p:spPr>
          <a:xfrm>
            <a:off x="631904" y="4699506"/>
            <a:ext cx="11353265" cy="1469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Statistics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does</a:t>
            </a:r>
            <a:r>
              <a:rPr lang="en-US" spc="-65">
                <a:cs typeface="Comic Sans MS"/>
              </a:rPr>
              <a:t> </a:t>
            </a:r>
            <a:r>
              <a:rPr lang="en-US">
                <a:cs typeface="Comic Sans MS"/>
              </a:rPr>
              <a:t>not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deal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with</a:t>
            </a:r>
            <a:r>
              <a:rPr lang="en-US" spc="-80"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individual</a:t>
            </a:r>
            <a:r>
              <a:rPr lang="en-US" b="1" spc="-135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items;</a:t>
            </a:r>
            <a:endParaRPr lang="en-US">
              <a:cs typeface="Comic Sans MS"/>
            </a:endParaRPr>
          </a:p>
          <a:p>
            <a:pPr marL="355600" marR="40005" indent="-342900">
              <a:lnSpc>
                <a:spcPct val="100000"/>
              </a:lnSpc>
              <a:spcBef>
                <a:spcPts val="705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Statistics</a:t>
            </a:r>
            <a:r>
              <a:rPr lang="en-US" spc="-110">
                <a:cs typeface="Comic Sans MS"/>
              </a:rPr>
              <a:t> </a:t>
            </a:r>
            <a:r>
              <a:rPr lang="en-US">
                <a:cs typeface="Comic Sans MS"/>
              </a:rPr>
              <a:t>deals</a:t>
            </a:r>
            <a:r>
              <a:rPr lang="en-US" spc="-95">
                <a:cs typeface="Comic Sans MS"/>
              </a:rPr>
              <a:t> </a:t>
            </a:r>
            <a:r>
              <a:rPr lang="en-US">
                <a:cs typeface="Comic Sans MS"/>
              </a:rPr>
              <a:t>only</a:t>
            </a:r>
            <a:r>
              <a:rPr lang="en-US" spc="-100">
                <a:cs typeface="Comic Sans MS"/>
              </a:rPr>
              <a:t> </a:t>
            </a:r>
            <a:r>
              <a:rPr lang="en-US">
                <a:cs typeface="Comic Sans MS"/>
              </a:rPr>
              <a:t>with</a:t>
            </a:r>
            <a:r>
              <a:rPr lang="en-US" spc="-110">
                <a:cs typeface="Comic Sans MS"/>
              </a:rPr>
              <a:t>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quantitatively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expressed</a:t>
            </a:r>
            <a:r>
              <a:rPr lang="en-US" b="1" spc="-1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items</a:t>
            </a:r>
            <a:r>
              <a:rPr lang="en-US" spc="-80">
                <a:cs typeface="Comic Sans MS"/>
              </a:rPr>
              <a:t> </a:t>
            </a:r>
            <a:r>
              <a:rPr lang="en-US">
                <a:cs typeface="Comic Sans MS"/>
              </a:rPr>
              <a:t>it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does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not</a:t>
            </a:r>
            <a:r>
              <a:rPr lang="en-US" spc="-85">
                <a:cs typeface="Comic Sans MS"/>
              </a:rPr>
              <a:t> </a:t>
            </a:r>
            <a:r>
              <a:rPr lang="en-US">
                <a:cs typeface="Comic Sans MS"/>
              </a:rPr>
              <a:t>study</a:t>
            </a:r>
            <a:r>
              <a:rPr lang="en-US" spc="-80">
                <a:cs typeface="Comic Sans MS"/>
              </a:rPr>
              <a:t> </a:t>
            </a:r>
            <a:r>
              <a:rPr lang="en-US" spc="-10">
                <a:cs typeface="Comic Sans MS"/>
              </a:rPr>
              <a:t>qualitative phenomena;</a:t>
            </a:r>
            <a:endParaRPr lang="en-US"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Statistical</a:t>
            </a:r>
            <a:r>
              <a:rPr lang="en-US" spc="-114">
                <a:cs typeface="Comic Sans MS"/>
              </a:rPr>
              <a:t> </a:t>
            </a:r>
            <a:r>
              <a:rPr lang="en-US">
                <a:cs typeface="Comic Sans MS"/>
              </a:rPr>
              <a:t>results</a:t>
            </a:r>
            <a:r>
              <a:rPr lang="en-US" spc="-90">
                <a:cs typeface="Comic Sans MS"/>
              </a:rPr>
              <a:t> </a:t>
            </a:r>
            <a:r>
              <a:rPr lang="en-US">
                <a:cs typeface="Comic Sans MS"/>
              </a:rPr>
              <a:t>are</a:t>
            </a:r>
            <a:r>
              <a:rPr lang="en-US" spc="-40"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not</a:t>
            </a:r>
            <a:r>
              <a:rPr lang="en-US" b="1" spc="-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 spc="-25">
                <a:solidFill>
                  <a:srgbClr val="00AE4F"/>
                </a:solidFill>
                <a:cs typeface="Comic Sans MS"/>
              </a:rPr>
              <a:t>universally</a:t>
            </a:r>
            <a:r>
              <a:rPr lang="en-US" b="1" spc="-48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true</a:t>
            </a:r>
            <a:r>
              <a:rPr lang="en-US" spc="-10">
                <a:cs typeface="Comic Sans MS"/>
              </a:rPr>
              <a:t>;</a:t>
            </a:r>
            <a:endParaRPr lang="en-US">
              <a:cs typeface="Comic Sans MS"/>
            </a:endParaRPr>
          </a:p>
          <a:p>
            <a:pPr marL="355600" marR="131445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>
                <a:cs typeface="Comic Sans MS"/>
              </a:rPr>
              <a:t>Statistics</a:t>
            </a:r>
            <a:r>
              <a:rPr lang="en-US" spc="-100">
                <a:cs typeface="Comic Sans MS"/>
              </a:rPr>
              <a:t> </a:t>
            </a:r>
            <a:r>
              <a:rPr lang="en-US">
                <a:cs typeface="Comic Sans MS"/>
              </a:rPr>
              <a:t>is</a:t>
            </a:r>
            <a:r>
              <a:rPr lang="en-US" spc="-90">
                <a:cs typeface="Comic Sans MS"/>
              </a:rPr>
              <a:t>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liable/responsible/</a:t>
            </a:r>
            <a:r>
              <a:rPr lang="en-US" b="1" spc="-85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>
                <a:solidFill>
                  <a:srgbClr val="00AE4F"/>
                </a:solidFill>
                <a:cs typeface="Comic Sans MS"/>
              </a:rPr>
              <a:t>to</a:t>
            </a:r>
            <a:r>
              <a:rPr lang="en-US" b="1" spc="-130">
                <a:solidFill>
                  <a:srgbClr val="00AE4F"/>
                </a:solidFill>
                <a:cs typeface="Comic Sans MS"/>
              </a:rPr>
              <a:t> </a:t>
            </a:r>
            <a:r>
              <a:rPr lang="en-US" b="1" spc="-25">
                <a:solidFill>
                  <a:srgbClr val="00AE4F"/>
                </a:solidFill>
                <a:cs typeface="Comic Sans MS"/>
              </a:rPr>
              <a:t>be </a:t>
            </a:r>
            <a:r>
              <a:rPr lang="en-US" b="1" spc="-10">
                <a:solidFill>
                  <a:srgbClr val="00AE4F"/>
                </a:solidFill>
                <a:cs typeface="Comic Sans MS"/>
              </a:rPr>
              <a:t>misused</a:t>
            </a:r>
            <a:r>
              <a:rPr lang="en-US" spc="-10">
                <a:cs typeface="Comic Sans MS"/>
              </a:rPr>
              <a:t>.</a:t>
            </a:r>
            <a:endParaRPr lang="en-US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418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32FA2-D74A-4FA5-15CF-6C855726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D5B20-F23F-74EB-CEA0-4AFE73D86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55D3A4-DF0B-7AC4-45EE-5B11439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48" y="380235"/>
            <a:ext cx="7129609" cy="456977"/>
          </a:xfrm>
        </p:spPr>
        <p:txBody>
          <a:bodyPr/>
          <a:lstStyle/>
          <a:p>
            <a:r>
              <a:rPr lang="en-IN" sz="2800" u="sng" spc="-20">
                <a:cs typeface="Trebuchet MS"/>
              </a:rPr>
              <a:t>1. Arithmetic Mean</a:t>
            </a:r>
            <a:endParaRPr lang="en-IN" sz="2800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64A32-BB71-F2FC-7F7F-405F25C19BF3}"/>
              </a:ext>
            </a:extLst>
          </p:cNvPr>
          <p:cNvSpPr txBox="1"/>
          <p:nvPr/>
        </p:nvSpPr>
        <p:spPr>
          <a:xfrm>
            <a:off x="1534886" y="852369"/>
            <a:ext cx="8131628" cy="11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>
              <a:lnSpc>
                <a:spcPts val="3790"/>
              </a:lnSpc>
              <a:spcBef>
                <a:spcPts val="1045"/>
              </a:spcBef>
              <a:buFont typeface="Arial" panose="020B0604020202020204" pitchFamily="34" charset="0"/>
              <a:buChar char="•"/>
            </a:pPr>
            <a:r>
              <a:rPr lang="en-US" sz="2000" spc="70">
                <a:cs typeface="Arial"/>
              </a:rPr>
              <a:t>The</a:t>
            </a:r>
            <a:r>
              <a:rPr lang="en-US" sz="2000" spc="190">
                <a:cs typeface="Arial"/>
              </a:rPr>
              <a:t> </a:t>
            </a:r>
            <a:r>
              <a:rPr lang="en-US" sz="2000" spc="-140">
                <a:cs typeface="Arial"/>
              </a:rPr>
              <a:t>mean</a:t>
            </a:r>
            <a:r>
              <a:rPr lang="en-US" sz="2000" spc="-335">
                <a:cs typeface="Arial"/>
              </a:rPr>
              <a:t> </a:t>
            </a:r>
            <a:r>
              <a:rPr lang="en-US" sz="2000" spc="-100">
                <a:cs typeface="Arial"/>
              </a:rPr>
              <a:t>is</a:t>
            </a:r>
            <a:r>
              <a:rPr lang="en-US" sz="2000" spc="-320">
                <a:cs typeface="Arial"/>
              </a:rPr>
              <a:t> </a:t>
            </a:r>
            <a:r>
              <a:rPr lang="en-US" sz="2000" spc="-80">
                <a:cs typeface="Arial"/>
              </a:rPr>
              <a:t>defined</a:t>
            </a:r>
            <a:r>
              <a:rPr lang="en-US" sz="2000" spc="-204">
                <a:cs typeface="Arial"/>
              </a:rPr>
              <a:t> </a:t>
            </a:r>
            <a:r>
              <a:rPr lang="en-US" sz="2000" spc="-160">
                <a:cs typeface="Arial"/>
              </a:rPr>
              <a:t>as</a:t>
            </a:r>
            <a:r>
              <a:rPr lang="en-US" sz="2000" spc="-625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105">
                <a:cs typeface="Arial"/>
              </a:rPr>
              <a:t> </a:t>
            </a:r>
            <a:r>
              <a:rPr lang="en-US" sz="2000" spc="-50">
                <a:cs typeface="Arial"/>
              </a:rPr>
              <a:t>arithmetic</a:t>
            </a:r>
            <a:r>
              <a:rPr lang="en-US" sz="2000" spc="-114">
                <a:cs typeface="Arial"/>
              </a:rPr>
              <a:t> </a:t>
            </a:r>
            <a:r>
              <a:rPr lang="en-US" sz="2000" spc="-95">
                <a:cs typeface="Arial"/>
              </a:rPr>
              <a:t>average of </a:t>
            </a:r>
            <a:r>
              <a:rPr lang="en-US" sz="2000" spc="-45">
                <a:cs typeface="Arial"/>
              </a:rPr>
              <a:t>all</a:t>
            </a:r>
            <a:r>
              <a:rPr lang="en-US" sz="2000" spc="-145">
                <a:cs typeface="Arial"/>
              </a:rPr>
              <a:t> </a:t>
            </a:r>
            <a:r>
              <a:rPr lang="en-US" sz="2000" spc="-35">
                <a:cs typeface="Arial"/>
              </a:rPr>
              <a:t>the</a:t>
            </a:r>
            <a:r>
              <a:rPr lang="en-US" sz="2000" spc="-335">
                <a:cs typeface="Arial"/>
              </a:rPr>
              <a:t> </a:t>
            </a:r>
            <a:r>
              <a:rPr lang="en-US" sz="2000" spc="-10">
                <a:cs typeface="Arial"/>
              </a:rPr>
              <a:t>values.</a:t>
            </a:r>
          </a:p>
          <a:p>
            <a:pPr marL="469265" marR="5080" indent="-457200">
              <a:lnSpc>
                <a:spcPts val="3790"/>
              </a:lnSpc>
              <a:spcBef>
                <a:spcPts val="104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Arial"/>
              </a:rPr>
              <a:t>It</a:t>
            </a:r>
            <a:r>
              <a:rPr lang="en-US" sz="2000" spc="180">
                <a:cs typeface="Arial"/>
              </a:rPr>
              <a:t> </a:t>
            </a:r>
            <a:r>
              <a:rPr lang="en-US" sz="2000" spc="-105">
                <a:cs typeface="Arial"/>
              </a:rPr>
              <a:t>is</a:t>
            </a:r>
            <a:r>
              <a:rPr lang="en-US" sz="2000" spc="-345">
                <a:cs typeface="Arial"/>
              </a:rPr>
              <a:t> </a:t>
            </a:r>
            <a:r>
              <a:rPr lang="en-US" sz="2000" spc="-120">
                <a:cs typeface="Arial"/>
              </a:rPr>
              <a:t>represented</a:t>
            </a:r>
            <a:r>
              <a:rPr lang="en-US" sz="2000" spc="-275">
                <a:cs typeface="Arial"/>
              </a:rPr>
              <a:t> </a:t>
            </a:r>
            <a:r>
              <a:rPr lang="en-US" sz="2000" spc="-25">
                <a:cs typeface="Arial"/>
              </a:rPr>
              <a:t>by </a:t>
            </a:r>
            <a:r>
              <a:rPr lang="en-US" sz="2000" b="1">
                <a:cs typeface="Trebuchet MS"/>
              </a:rPr>
              <a:t>x</a:t>
            </a:r>
            <a:r>
              <a:rPr lang="en-US" sz="2000" b="1" spc="-660">
                <a:cs typeface="Trebuchet MS"/>
              </a:rPr>
              <a:t> </a:t>
            </a:r>
            <a:r>
              <a:rPr lang="en-US" sz="2000" b="1" spc="-150">
                <a:cs typeface="Trebuchet MS"/>
              </a:rPr>
              <a:t>read</a:t>
            </a:r>
            <a:r>
              <a:rPr lang="en-US" sz="2000" b="1" spc="-305">
                <a:cs typeface="Trebuchet MS"/>
              </a:rPr>
              <a:t> </a:t>
            </a:r>
            <a:r>
              <a:rPr lang="en-US" sz="2000" b="1" spc="-70">
                <a:cs typeface="Trebuchet MS"/>
              </a:rPr>
              <a:t>as</a:t>
            </a:r>
            <a:r>
              <a:rPr lang="en-US" sz="2000" b="1" spc="-229">
                <a:cs typeface="Trebuchet MS"/>
              </a:rPr>
              <a:t> </a:t>
            </a:r>
            <a:r>
              <a:rPr lang="en-US" sz="2000" b="1" spc="-215">
                <a:cs typeface="Trebuchet MS"/>
              </a:rPr>
              <a:t>x-</a:t>
            </a:r>
            <a:r>
              <a:rPr lang="en-US" sz="2000" b="1" spc="-145">
                <a:cs typeface="Trebuchet MS"/>
              </a:rPr>
              <a:t>bar</a:t>
            </a:r>
            <a:r>
              <a:rPr lang="en-US" sz="2000" b="1" spc="-380">
                <a:cs typeface="Trebuchet MS"/>
              </a:rPr>
              <a:t> </a:t>
            </a:r>
            <a:r>
              <a:rPr lang="en-US" sz="2000" b="1" spc="-50">
                <a:cs typeface="Trebuchet MS"/>
              </a:rPr>
              <a:t>fora </a:t>
            </a:r>
            <a:r>
              <a:rPr lang="en-US" sz="2000" b="1" spc="-140">
                <a:cs typeface="Trebuchet MS"/>
              </a:rPr>
              <a:t>sample</a:t>
            </a:r>
            <a:r>
              <a:rPr lang="en-US" sz="2000" b="1" spc="-440">
                <a:cs typeface="Trebuchet MS"/>
              </a:rPr>
              <a:t> </a:t>
            </a:r>
            <a:r>
              <a:rPr lang="en-US" sz="2000" b="1" spc="-110">
                <a:cs typeface="Trebuchet MS"/>
              </a:rPr>
              <a:t>and</a:t>
            </a:r>
            <a:r>
              <a:rPr lang="en-US" sz="2000" b="1" spc="-400">
                <a:cs typeface="Trebuchet MS"/>
              </a:rPr>
              <a:t> </a:t>
            </a:r>
            <a:r>
              <a:rPr lang="en-US" sz="2000" b="1" spc="-95">
                <a:cs typeface="Trebuchet MS"/>
              </a:rPr>
              <a:t>by</a:t>
            </a:r>
            <a:r>
              <a:rPr lang="en-US" sz="2000" b="1" spc="-405">
                <a:cs typeface="Trebuchet MS"/>
              </a:rPr>
              <a:t> </a:t>
            </a:r>
            <a:r>
              <a:rPr lang="en-US" sz="2000" b="1">
                <a:cs typeface="Trebuchet MS"/>
              </a:rPr>
              <a:t>µ</a:t>
            </a:r>
            <a:r>
              <a:rPr lang="en-US" sz="2000" b="1" spc="-190">
                <a:cs typeface="Trebuchet MS"/>
              </a:rPr>
              <a:t> </a:t>
            </a:r>
            <a:r>
              <a:rPr lang="en-US" sz="2000" b="1" spc="-125">
                <a:cs typeface="Trebuchet MS"/>
              </a:rPr>
              <a:t>for</a:t>
            </a:r>
            <a:r>
              <a:rPr lang="en-US" sz="2000" b="1" spc="-415">
                <a:cs typeface="Trebuchet MS"/>
              </a:rPr>
              <a:t> </a:t>
            </a:r>
            <a:r>
              <a:rPr lang="en-US" sz="2000" b="1">
                <a:cs typeface="Trebuchet MS"/>
              </a:rPr>
              <a:t>a</a:t>
            </a:r>
            <a:r>
              <a:rPr lang="en-US" sz="2000" b="1" spc="-365">
                <a:cs typeface="Trebuchet MS"/>
              </a:rPr>
              <a:t> </a:t>
            </a:r>
            <a:r>
              <a:rPr lang="en-US" sz="2000" b="1" spc="-30">
                <a:cs typeface="Trebuchet MS"/>
              </a:rPr>
              <a:t>population</a:t>
            </a:r>
            <a:endParaRPr lang="en-US" sz="2000"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DDEBB-BD65-D503-E3B8-945C7DCD81B2}"/>
              </a:ext>
            </a:extLst>
          </p:cNvPr>
          <p:cNvSpPr txBox="1"/>
          <p:nvPr/>
        </p:nvSpPr>
        <p:spPr>
          <a:xfrm>
            <a:off x="1447800" y="1586085"/>
            <a:ext cx="2862943" cy="2461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4710">
              <a:lnSpc>
                <a:spcPts val="5635"/>
              </a:lnSpc>
              <a:spcBef>
                <a:spcPts val="105"/>
              </a:spcBef>
            </a:pPr>
            <a:r>
              <a:rPr lang="nn-NO" sz="7200" baseline="-6734">
                <a:latin typeface="Symbol"/>
                <a:cs typeface="Symbol"/>
              </a:rPr>
              <a:t>            </a:t>
            </a:r>
            <a:r>
              <a:rPr lang="nn-NO" sz="7200" spc="-839" baseline="-6734">
                <a:latin typeface="Times New Roman"/>
                <a:cs typeface="Times New Roman"/>
              </a:rPr>
              <a:t> </a:t>
            </a:r>
            <a:r>
              <a:rPr lang="nn-NO" sz="3200" i="1">
                <a:latin typeface="Times New Roman"/>
                <a:cs typeface="Times New Roman"/>
              </a:rPr>
              <a:t>m</a:t>
            </a:r>
            <a:r>
              <a:rPr lang="nn-NO" sz="3200" i="1" spc="-160">
                <a:latin typeface="Times New Roman"/>
                <a:cs typeface="Times New Roman"/>
              </a:rPr>
              <a:t> </a:t>
            </a:r>
            <a:r>
              <a:rPr lang="nn-NO" sz="3200" i="1" spc="-50">
                <a:latin typeface="Times New Roman"/>
                <a:cs typeface="Times New Roman"/>
              </a:rPr>
              <a:t>i</a:t>
            </a:r>
            <a:endParaRPr lang="nn-NO" sz="3200">
              <a:latin typeface="Times New Roman"/>
              <a:cs typeface="Times New Roman"/>
            </a:endParaRPr>
          </a:p>
          <a:p>
            <a:pPr algn="ctr">
              <a:lnSpc>
                <a:spcPts val="3620"/>
              </a:lnSpc>
              <a:tabLst>
                <a:tab pos="372745" algn="l"/>
                <a:tab pos="1977389" algn="l"/>
              </a:tabLst>
            </a:pPr>
            <a:r>
              <a:rPr lang="nn-NO" sz="4800" i="1" spc="-75" baseline="-17676">
                <a:latin typeface="Times New Roman"/>
                <a:cs typeface="Times New Roman"/>
              </a:rPr>
              <a:t>x</a:t>
            </a:r>
            <a:r>
              <a:rPr lang="nn-NO" sz="4800" i="1" baseline="-17676">
                <a:latin typeface="Times New Roman"/>
                <a:cs typeface="Times New Roman"/>
              </a:rPr>
              <a:t>	</a:t>
            </a:r>
            <a:r>
              <a:rPr lang="nn-NO" sz="4800" baseline="-17676">
                <a:latin typeface="Symbol"/>
                <a:cs typeface="Symbol"/>
              </a:rPr>
              <a:t></a:t>
            </a:r>
            <a:r>
              <a:rPr lang="nn-NO" sz="4800" spc="75" baseline="-17676">
                <a:latin typeface="Times New Roman"/>
                <a:cs typeface="Times New Roman"/>
              </a:rPr>
              <a:t> </a:t>
            </a:r>
            <a:r>
              <a:rPr lang="nn-NO" sz="1800" i="1" u="heavy" spc="7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lang="nn-NO" sz="1800" i="1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lang="nn-NO" sz="1800" i="1" u="heavy" spc="-26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nn-NO" sz="1800" u="heavy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lang="nn-NO" sz="1800" u="heavy" spc="-26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nn-NO" sz="1800" u="heavy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lang="nn-NO" sz="18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nn-NO" sz="1800">
              <a:latin typeface="Times New Roman"/>
              <a:cs typeface="Times New Roman"/>
            </a:endParaRPr>
          </a:p>
          <a:p>
            <a:pPr marL="883285" algn="ctr">
              <a:lnSpc>
                <a:spcPts val="3925"/>
              </a:lnSpc>
            </a:pPr>
            <a:r>
              <a:rPr lang="nn-NO" sz="3200" i="1" spc="229">
                <a:latin typeface="Times New Roman"/>
                <a:cs typeface="Times New Roman"/>
              </a:rPr>
              <a:t>fc</a:t>
            </a:r>
            <a:endParaRPr lang="nn-NO" sz="3200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7D97510-60BC-FAF9-95D5-D1705FCE8EC7}"/>
              </a:ext>
            </a:extLst>
          </p:cNvPr>
          <p:cNvSpPr txBox="1"/>
          <p:nvPr/>
        </p:nvSpPr>
        <p:spPr>
          <a:xfrm>
            <a:off x="6404864" y="2331579"/>
            <a:ext cx="98742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7415" algn="l"/>
              </a:tabLst>
            </a:pPr>
            <a:r>
              <a:rPr sz="4950" spc="-50">
                <a:latin typeface="Symbol"/>
                <a:cs typeface="Symbol"/>
              </a:rPr>
              <a:t></a:t>
            </a:r>
            <a:r>
              <a:rPr sz="4950">
                <a:latin typeface="Times New Roman"/>
                <a:cs typeface="Times New Roman"/>
              </a:rPr>
              <a:t>	</a:t>
            </a:r>
            <a:r>
              <a:rPr sz="1900" i="1" spc="-50">
                <a:latin typeface="Times New Roman"/>
                <a:cs typeface="Times New Roman"/>
              </a:rPr>
              <a:t>i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C8ACE51-BD66-A887-1C1A-4A360497239B}"/>
              </a:ext>
            </a:extLst>
          </p:cNvPr>
          <p:cNvSpPr txBox="1"/>
          <p:nvPr/>
        </p:nvSpPr>
        <p:spPr>
          <a:xfrm>
            <a:off x="5495544" y="2953370"/>
            <a:ext cx="2030730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904"/>
              </a:lnSpc>
              <a:spcBef>
                <a:spcPts val="100"/>
              </a:spcBef>
              <a:tabLst>
                <a:tab pos="1991995" algn="l"/>
              </a:tabLst>
            </a:pPr>
            <a:r>
              <a:rPr sz="4950" baseline="-17676">
                <a:latin typeface="Times New Roman"/>
                <a:cs typeface="Times New Roman"/>
              </a:rPr>
              <a:t>µ</a:t>
            </a:r>
            <a:r>
              <a:rPr sz="4950" spc="569" baseline="-17676">
                <a:latin typeface="Times New Roman"/>
                <a:cs typeface="Times New Roman"/>
              </a:rPr>
              <a:t> </a:t>
            </a:r>
            <a:r>
              <a:rPr sz="4950" baseline="-17676">
                <a:latin typeface="Symbol"/>
                <a:cs typeface="Symbol"/>
              </a:rPr>
              <a:t></a:t>
            </a:r>
            <a:r>
              <a:rPr sz="4950" spc="419" baseline="-17676">
                <a:latin typeface="Times New Roman"/>
                <a:cs typeface="Times New Roman"/>
              </a:rPr>
              <a:t> </a:t>
            </a:r>
            <a:r>
              <a:rPr sz="1900" i="1" u="heavy" spc="1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900" i="1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900" i="1" u="heavy" spc="-1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1900" u="heavy" spc="-25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9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900">
              <a:latin typeface="Times New Roman"/>
              <a:cs typeface="Times New Roman"/>
            </a:endParaRPr>
          </a:p>
          <a:p>
            <a:pPr marL="1254125">
              <a:lnSpc>
                <a:spcPts val="3904"/>
              </a:lnSpc>
            </a:pPr>
            <a:r>
              <a:rPr sz="3300" i="1" spc="-50">
                <a:latin typeface="Times New Roman"/>
                <a:cs typeface="Times New Roman"/>
              </a:rPr>
              <a:t>N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EBAB9-1B21-7005-26FA-ED4E7CCA9C64}"/>
              </a:ext>
            </a:extLst>
          </p:cNvPr>
          <p:cNvSpPr txBox="1"/>
          <p:nvPr/>
        </p:nvSpPr>
        <p:spPr>
          <a:xfrm>
            <a:off x="555705" y="4012490"/>
            <a:ext cx="10091057" cy="219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en-US" sz="1800" b="1" i="1" spc="-60">
                <a:solidFill>
                  <a:srgbClr val="00B050"/>
                </a:solidFill>
                <a:cs typeface="Trebuchet MS"/>
              </a:rPr>
              <a:t>Advantages</a:t>
            </a:r>
            <a:endParaRPr lang="en-US" sz="1800">
              <a:solidFill>
                <a:srgbClr val="00B050"/>
              </a:solidFill>
              <a:cs typeface="Trebuchet MS"/>
            </a:endParaRPr>
          </a:p>
          <a:p>
            <a:pPr marL="355600" marR="509905" indent="-343535">
              <a:lnSpc>
                <a:spcPct val="101099"/>
              </a:lnSpc>
              <a:spcBef>
                <a:spcPts val="625"/>
              </a:spcBef>
              <a:buChar char="•"/>
              <a:tabLst>
                <a:tab pos="355600" algn="l"/>
              </a:tabLst>
            </a:pPr>
            <a:r>
              <a:rPr lang="en-US" sz="1800">
                <a:cs typeface="Arial"/>
              </a:rPr>
              <a:t>It</a:t>
            </a:r>
            <a:r>
              <a:rPr lang="en-US" sz="1800" spc="80">
                <a:cs typeface="Arial"/>
              </a:rPr>
              <a:t> </a:t>
            </a:r>
            <a:r>
              <a:rPr lang="en-US" sz="1800" spc="-90">
                <a:cs typeface="Arial"/>
              </a:rPr>
              <a:t>is</a:t>
            </a:r>
            <a:r>
              <a:rPr lang="en-US" sz="1800" spc="-305">
                <a:cs typeface="Arial"/>
              </a:rPr>
              <a:t> </a:t>
            </a:r>
            <a:r>
              <a:rPr lang="en-US" sz="1800">
                <a:cs typeface="Arial"/>
              </a:rPr>
              <a:t>the</a:t>
            </a:r>
            <a:r>
              <a:rPr lang="en-US" sz="1800" spc="-85">
                <a:cs typeface="Arial"/>
              </a:rPr>
              <a:t> </a:t>
            </a:r>
            <a:r>
              <a:rPr lang="en-US" sz="1800" spc="-80">
                <a:cs typeface="Arial"/>
              </a:rPr>
              <a:t>most</a:t>
            </a:r>
            <a:r>
              <a:rPr lang="en-US" sz="1800" spc="-195">
                <a:cs typeface="Arial"/>
              </a:rPr>
              <a:t> </a:t>
            </a:r>
            <a:r>
              <a:rPr lang="en-US" sz="1800" spc="-110">
                <a:cs typeface="Arial"/>
              </a:rPr>
              <a:t>commonly</a:t>
            </a:r>
            <a:r>
              <a:rPr lang="en-US" sz="1800" spc="-155">
                <a:cs typeface="Arial"/>
              </a:rPr>
              <a:t> </a:t>
            </a:r>
            <a:r>
              <a:rPr lang="en-US" sz="1800" spc="-145">
                <a:cs typeface="Arial"/>
              </a:rPr>
              <a:t>used</a:t>
            </a:r>
            <a:r>
              <a:rPr lang="en-US" sz="1800" spc="-340">
                <a:cs typeface="Arial"/>
              </a:rPr>
              <a:t> </a:t>
            </a:r>
            <a:r>
              <a:rPr lang="en-US" sz="1800" spc="-145">
                <a:cs typeface="Arial"/>
              </a:rPr>
              <a:t>measure</a:t>
            </a:r>
            <a:r>
              <a:rPr lang="en-US" sz="1800" spc="-310">
                <a:cs typeface="Arial"/>
              </a:rPr>
              <a:t> </a:t>
            </a:r>
            <a:r>
              <a:rPr lang="en-US" sz="1800">
                <a:cs typeface="Arial"/>
              </a:rPr>
              <a:t>of</a:t>
            </a:r>
            <a:r>
              <a:rPr lang="en-US" sz="1800" spc="-20">
                <a:cs typeface="Arial"/>
              </a:rPr>
              <a:t> </a:t>
            </a:r>
            <a:r>
              <a:rPr lang="en-US" sz="1800" spc="-65">
                <a:cs typeface="Arial"/>
              </a:rPr>
              <a:t>location</a:t>
            </a:r>
            <a:r>
              <a:rPr lang="en-US" sz="1800" spc="-160">
                <a:cs typeface="Arial"/>
              </a:rPr>
              <a:t> </a:t>
            </a:r>
            <a:r>
              <a:rPr lang="en-US" sz="1800" spc="-25">
                <a:cs typeface="Arial"/>
              </a:rPr>
              <a:t>or </a:t>
            </a:r>
            <a:r>
              <a:rPr lang="en-US" sz="1800" spc="-75">
                <a:cs typeface="Arial"/>
              </a:rPr>
              <a:t>central</a:t>
            </a:r>
            <a:r>
              <a:rPr lang="en-US" sz="1800" spc="-130">
                <a:cs typeface="Arial"/>
              </a:rPr>
              <a:t> </a:t>
            </a:r>
            <a:r>
              <a:rPr lang="en-US" sz="1800" spc="-114">
                <a:cs typeface="Arial"/>
              </a:rPr>
              <a:t>tendency</a:t>
            </a:r>
            <a:r>
              <a:rPr lang="en-US" sz="1800" spc="-155">
                <a:cs typeface="Arial"/>
              </a:rPr>
              <a:t> </a:t>
            </a:r>
            <a:r>
              <a:rPr lang="en-US" sz="1800">
                <a:cs typeface="Arial"/>
              </a:rPr>
              <a:t>for</a:t>
            </a:r>
            <a:r>
              <a:rPr lang="en-US" sz="1800" spc="75">
                <a:cs typeface="Arial"/>
              </a:rPr>
              <a:t> </a:t>
            </a:r>
            <a:r>
              <a:rPr lang="en-US" sz="1800" spc="-105">
                <a:cs typeface="Arial"/>
              </a:rPr>
              <a:t>continuous</a:t>
            </a:r>
            <a:r>
              <a:rPr lang="en-US" sz="1800" spc="-475">
                <a:cs typeface="Arial"/>
              </a:rPr>
              <a:t> </a:t>
            </a:r>
            <a:r>
              <a:rPr lang="en-US" sz="1800" spc="-10">
                <a:cs typeface="Arial"/>
              </a:rPr>
              <a:t>variables.</a:t>
            </a:r>
            <a:endParaRPr lang="en-US" sz="1800">
              <a:cs typeface="Arial"/>
            </a:endParaRPr>
          </a:p>
          <a:p>
            <a:pPr marL="355600" marR="413384" indent="-343535">
              <a:lnSpc>
                <a:spcPct val="100000"/>
              </a:lnSpc>
              <a:spcBef>
                <a:spcPts val="819"/>
              </a:spcBef>
              <a:buChar char="•"/>
              <a:tabLst>
                <a:tab pos="355600" algn="l"/>
              </a:tabLst>
            </a:pPr>
            <a:r>
              <a:rPr lang="en-US" sz="1800" spc="-160">
                <a:cs typeface="Arial"/>
              </a:rPr>
              <a:t>The</a:t>
            </a:r>
            <a:r>
              <a:rPr lang="en-US" sz="1800" spc="-390">
                <a:cs typeface="Arial"/>
              </a:rPr>
              <a:t> </a:t>
            </a:r>
            <a:r>
              <a:rPr lang="en-US" sz="1800" spc="-45">
                <a:cs typeface="Arial"/>
              </a:rPr>
              <a:t>arithmetic</a:t>
            </a:r>
            <a:r>
              <a:rPr lang="en-US" sz="1800" spc="-120">
                <a:cs typeface="Arial"/>
              </a:rPr>
              <a:t> </a:t>
            </a:r>
            <a:r>
              <a:rPr lang="en-US" sz="1800" spc="-135">
                <a:cs typeface="Arial"/>
              </a:rPr>
              <a:t>mean</a:t>
            </a:r>
            <a:r>
              <a:rPr lang="en-US" sz="1800" spc="-280">
                <a:cs typeface="Arial"/>
              </a:rPr>
              <a:t> </a:t>
            </a:r>
            <a:r>
              <a:rPr lang="en-US" sz="1800" spc="-190">
                <a:cs typeface="Arial"/>
              </a:rPr>
              <a:t>uses</a:t>
            </a:r>
            <a:r>
              <a:rPr lang="en-US" sz="1800" spc="-434">
                <a:cs typeface="Arial"/>
              </a:rPr>
              <a:t> </a:t>
            </a:r>
            <a:r>
              <a:rPr lang="en-US" sz="1800" spc="-40">
                <a:cs typeface="Arial"/>
              </a:rPr>
              <a:t>all</a:t>
            </a:r>
            <a:r>
              <a:rPr lang="en-US" sz="1800" spc="-135">
                <a:cs typeface="Arial"/>
              </a:rPr>
              <a:t> </a:t>
            </a:r>
            <a:r>
              <a:rPr lang="en-US" sz="1800" spc="-114">
                <a:cs typeface="Arial"/>
              </a:rPr>
              <a:t>observations</a:t>
            </a:r>
            <a:r>
              <a:rPr lang="en-US" sz="1800" spc="-245">
                <a:cs typeface="Arial"/>
              </a:rPr>
              <a:t> </a:t>
            </a:r>
            <a:r>
              <a:rPr lang="en-US" sz="1800">
                <a:cs typeface="Arial"/>
              </a:rPr>
              <a:t>in</a:t>
            </a:r>
            <a:r>
              <a:rPr lang="en-US" sz="1800" spc="-100">
                <a:cs typeface="Arial"/>
              </a:rPr>
              <a:t> </a:t>
            </a:r>
            <a:r>
              <a:rPr lang="en-US" sz="1800">
                <a:cs typeface="Arial"/>
              </a:rPr>
              <a:t>the</a:t>
            </a:r>
            <a:r>
              <a:rPr lang="en-US" sz="1800" spc="-105">
                <a:cs typeface="Arial"/>
              </a:rPr>
              <a:t> </a:t>
            </a:r>
            <a:r>
              <a:rPr lang="en-US" sz="1800" spc="-20">
                <a:cs typeface="Arial"/>
              </a:rPr>
              <a:t>data set.</a:t>
            </a:r>
            <a:endParaRPr lang="en-US" sz="180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Char char="•"/>
              <a:tabLst>
                <a:tab pos="355600" algn="l"/>
              </a:tabLst>
            </a:pPr>
            <a:r>
              <a:rPr lang="en-US" sz="1800" spc="-70">
                <a:cs typeface="Arial"/>
              </a:rPr>
              <a:t>All</a:t>
            </a:r>
            <a:r>
              <a:rPr lang="en-US" sz="1800" spc="-114">
                <a:cs typeface="Arial"/>
              </a:rPr>
              <a:t> observations</a:t>
            </a:r>
            <a:r>
              <a:rPr lang="en-US" sz="1800" spc="-195">
                <a:cs typeface="Arial"/>
              </a:rPr>
              <a:t> </a:t>
            </a:r>
            <a:r>
              <a:rPr lang="en-US" sz="1800" spc="-100">
                <a:cs typeface="Arial"/>
              </a:rPr>
              <a:t>are</a:t>
            </a:r>
            <a:r>
              <a:rPr lang="en-US" sz="1800" spc="-195">
                <a:cs typeface="Arial"/>
              </a:rPr>
              <a:t> </a:t>
            </a:r>
            <a:r>
              <a:rPr lang="en-US" sz="1800" spc="-125">
                <a:cs typeface="Arial"/>
              </a:rPr>
              <a:t>given</a:t>
            </a:r>
            <a:r>
              <a:rPr lang="en-US" sz="1800" spc="-215">
                <a:cs typeface="Arial"/>
              </a:rPr>
              <a:t> </a:t>
            </a:r>
            <a:r>
              <a:rPr lang="en-US" sz="1800" spc="-105">
                <a:cs typeface="Arial"/>
              </a:rPr>
              <a:t>equal</a:t>
            </a:r>
            <a:r>
              <a:rPr lang="en-US" sz="1800" spc="-420">
                <a:cs typeface="Arial"/>
              </a:rPr>
              <a:t> </a:t>
            </a:r>
            <a:r>
              <a:rPr lang="en-US" sz="1800" spc="-10">
                <a:cs typeface="Arial"/>
              </a:rPr>
              <a:t>weight.</a:t>
            </a:r>
            <a:endParaRPr lang="en-US" sz="180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lang="en-US" sz="1800" b="1" i="1" spc="-85">
                <a:solidFill>
                  <a:srgbClr val="00B050"/>
                </a:solidFill>
                <a:cs typeface="Trebuchet MS"/>
              </a:rPr>
              <a:t>Disadvantage</a:t>
            </a:r>
            <a:endParaRPr lang="en-US" sz="1800">
              <a:solidFill>
                <a:srgbClr val="00B050"/>
              </a:solidFill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715"/>
              </a:spcBef>
              <a:buChar char="•"/>
              <a:tabLst>
                <a:tab pos="355600" algn="l"/>
              </a:tabLst>
            </a:pPr>
            <a:r>
              <a:rPr lang="en-US" sz="1800" spc="-160">
                <a:cs typeface="Arial"/>
              </a:rPr>
              <a:t>The</a:t>
            </a:r>
            <a:r>
              <a:rPr lang="en-US" sz="1800" spc="-375">
                <a:cs typeface="Arial"/>
              </a:rPr>
              <a:t> </a:t>
            </a:r>
            <a:r>
              <a:rPr lang="en-US" sz="1800" spc="-135">
                <a:cs typeface="Arial"/>
              </a:rPr>
              <a:t>mean</a:t>
            </a:r>
            <a:r>
              <a:rPr lang="en-US" sz="1800" spc="-260">
                <a:cs typeface="Arial"/>
              </a:rPr>
              <a:t> </a:t>
            </a:r>
            <a:r>
              <a:rPr lang="en-US" sz="1800" spc="-90">
                <a:cs typeface="Arial"/>
              </a:rPr>
              <a:t>is</a:t>
            </a:r>
            <a:r>
              <a:rPr lang="en-US" sz="1800" spc="-290">
                <a:cs typeface="Arial"/>
              </a:rPr>
              <a:t> </a:t>
            </a:r>
            <a:r>
              <a:rPr lang="en-US" sz="1800" spc="-75">
                <a:cs typeface="Arial"/>
              </a:rPr>
              <a:t>affected</a:t>
            </a:r>
            <a:r>
              <a:rPr lang="en-US" sz="1800" spc="-130">
                <a:cs typeface="Arial"/>
              </a:rPr>
              <a:t> </a:t>
            </a:r>
            <a:r>
              <a:rPr lang="en-US" sz="1800" spc="-80">
                <a:cs typeface="Arial"/>
              </a:rPr>
              <a:t>by</a:t>
            </a:r>
            <a:r>
              <a:rPr lang="en-US" sz="1800" spc="-210">
                <a:cs typeface="Arial"/>
              </a:rPr>
              <a:t> </a:t>
            </a:r>
            <a:r>
              <a:rPr lang="en-US" sz="1800" b="1" spc="-190">
                <a:cs typeface="Trebuchet MS"/>
              </a:rPr>
              <a:t>extreme</a:t>
            </a:r>
            <a:r>
              <a:rPr lang="en-US" sz="1800" b="1" spc="-355">
                <a:cs typeface="Trebuchet MS"/>
              </a:rPr>
              <a:t> </a:t>
            </a:r>
            <a:r>
              <a:rPr lang="en-US" sz="1800" b="1" spc="-135">
                <a:cs typeface="Trebuchet MS"/>
              </a:rPr>
              <a:t>values</a:t>
            </a:r>
            <a:r>
              <a:rPr lang="en-US" sz="1800" b="1" spc="-345">
                <a:cs typeface="Trebuchet MS"/>
              </a:rPr>
              <a:t> </a:t>
            </a:r>
            <a:r>
              <a:rPr lang="en-US" sz="1800">
                <a:cs typeface="Arial"/>
              </a:rPr>
              <a:t>that </a:t>
            </a:r>
            <a:r>
              <a:rPr lang="en-US" sz="1800" spc="-125">
                <a:cs typeface="Arial"/>
              </a:rPr>
              <a:t>may</a:t>
            </a:r>
            <a:r>
              <a:rPr lang="en-US" sz="1800" spc="-275">
                <a:cs typeface="Arial"/>
              </a:rPr>
              <a:t> </a:t>
            </a:r>
            <a:r>
              <a:rPr lang="en-US" sz="1800" spc="-25">
                <a:cs typeface="Arial"/>
              </a:rPr>
              <a:t>not</a:t>
            </a:r>
            <a:r>
              <a:rPr lang="en-US" sz="1800" spc="-390">
                <a:cs typeface="Arial"/>
              </a:rPr>
              <a:t> </a:t>
            </a:r>
            <a:r>
              <a:rPr lang="en-US" sz="1800" spc="-25">
                <a:cs typeface="Arial"/>
              </a:rPr>
              <a:t>be </a:t>
            </a:r>
            <a:r>
              <a:rPr lang="en-US" sz="1800" spc="-95">
                <a:cs typeface="Arial"/>
              </a:rPr>
              <a:t>representative</a:t>
            </a:r>
            <a:r>
              <a:rPr lang="en-US" sz="1800" spc="-140">
                <a:cs typeface="Arial"/>
              </a:rPr>
              <a:t> </a:t>
            </a:r>
            <a:r>
              <a:rPr lang="en-US" sz="1800">
                <a:cs typeface="Arial"/>
              </a:rPr>
              <a:t>of</a:t>
            </a:r>
            <a:r>
              <a:rPr lang="en-US" sz="1800" spc="15">
                <a:cs typeface="Arial"/>
              </a:rPr>
              <a:t> </a:t>
            </a:r>
            <a:r>
              <a:rPr lang="en-US" sz="1800" spc="-40">
                <a:cs typeface="Arial"/>
              </a:rPr>
              <a:t>the</a:t>
            </a:r>
            <a:r>
              <a:rPr lang="en-US" sz="1800" spc="-365">
                <a:cs typeface="Arial"/>
              </a:rPr>
              <a:t> </a:t>
            </a:r>
            <a:r>
              <a:rPr lang="en-US" sz="1800" spc="-10">
                <a:cs typeface="Arial"/>
              </a:rPr>
              <a:t>sample.</a:t>
            </a:r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6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E9E8F-EC97-4FAA-7115-B5741F938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837957-1323-8F57-8FDD-6321AFADC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3E6C221-CCAF-659B-C34A-3BAFC0C0456B}"/>
              </a:ext>
            </a:extLst>
          </p:cNvPr>
          <p:cNvSpPr txBox="1"/>
          <p:nvPr/>
        </p:nvSpPr>
        <p:spPr>
          <a:xfrm>
            <a:off x="555705" y="218674"/>
            <a:ext cx="11342381" cy="1921552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0795" defTabSz="914400">
              <a:lnSpc>
                <a:spcPct val="90000"/>
              </a:lnSpc>
              <a:spcBef>
                <a:spcPct val="0"/>
              </a:spcBef>
              <a:tabLst>
                <a:tab pos="410845" algn="l"/>
              </a:tabLst>
            </a:pPr>
            <a:r>
              <a:rPr lang="en-IN" sz="2800" b="1" u="sng" spc="-20">
                <a:solidFill>
                  <a:schemeClr val="accent2"/>
                </a:solidFill>
                <a:latin typeface="+mj-lt"/>
                <a:ea typeface="+mj-ea"/>
              </a:rPr>
              <a:t>2. </a:t>
            </a:r>
            <a:r>
              <a:rPr sz="2800" b="1" u="sng" spc="-20">
                <a:solidFill>
                  <a:schemeClr val="accent2"/>
                </a:solidFill>
                <a:latin typeface="+mj-lt"/>
                <a:ea typeface="+mj-ea"/>
              </a:rPr>
              <a:t>Geometric mean</a:t>
            </a:r>
          </a:p>
          <a:p>
            <a:pPr marL="355600" marR="204470" lvl="1" indent="-343535">
              <a:lnSpc>
                <a:spcPts val="3810"/>
              </a:lnSpc>
              <a:spcBef>
                <a:spcPts val="1015"/>
              </a:spcBef>
              <a:buChar char="•"/>
              <a:tabLst>
                <a:tab pos="355600" algn="l"/>
              </a:tabLst>
            </a:pPr>
            <a:r>
              <a:rPr sz="2000">
                <a:cs typeface="Arial"/>
              </a:rPr>
              <a:t>It</a:t>
            </a:r>
            <a:r>
              <a:rPr sz="2000" spc="-130">
                <a:cs typeface="Arial"/>
              </a:rPr>
              <a:t> </a:t>
            </a:r>
            <a:r>
              <a:rPr sz="2000" spc="-95">
                <a:cs typeface="Arial"/>
              </a:rPr>
              <a:t>is</a:t>
            </a:r>
            <a:r>
              <a:rPr sz="2000" spc="-320">
                <a:cs typeface="Arial"/>
              </a:rPr>
              <a:t> </a:t>
            </a:r>
            <a:r>
              <a:rPr sz="2000" spc="-40">
                <a:cs typeface="Arial"/>
              </a:rPr>
              <a:t>the</a:t>
            </a:r>
            <a:r>
              <a:rPr sz="2000" spc="-195">
                <a:cs typeface="Arial"/>
              </a:rPr>
              <a:t> </a:t>
            </a:r>
            <a:r>
              <a:rPr sz="2000" b="1" i="1" spc="-114">
                <a:cs typeface="Trebuchet MS"/>
              </a:rPr>
              <a:t>n</a:t>
            </a:r>
            <a:r>
              <a:rPr sz="2000" b="1" spc="-114">
                <a:cs typeface="Trebuchet MS"/>
              </a:rPr>
              <a:t>th</a:t>
            </a:r>
            <a:r>
              <a:rPr sz="2000" b="1" spc="-370">
                <a:cs typeface="Trebuchet MS"/>
              </a:rPr>
              <a:t> </a:t>
            </a:r>
            <a:r>
              <a:rPr sz="2000" b="1" spc="-125">
                <a:cs typeface="Trebuchet MS"/>
              </a:rPr>
              <a:t>root</a:t>
            </a:r>
            <a:r>
              <a:rPr sz="2000" b="1" spc="-360">
                <a:cs typeface="Trebuchet MS"/>
              </a:rPr>
              <a:t> </a:t>
            </a:r>
            <a:r>
              <a:rPr sz="2000">
                <a:cs typeface="Arial"/>
              </a:rPr>
              <a:t>of</a:t>
            </a:r>
            <a:r>
              <a:rPr sz="2000" spc="-190">
                <a:cs typeface="Arial"/>
              </a:rPr>
              <a:t> </a:t>
            </a:r>
            <a:r>
              <a:rPr sz="2000" spc="-35">
                <a:cs typeface="Arial"/>
              </a:rPr>
              <a:t>the</a:t>
            </a:r>
            <a:r>
              <a:rPr sz="2000" spc="-204">
                <a:cs typeface="Arial"/>
              </a:rPr>
              <a:t> </a:t>
            </a:r>
            <a:r>
              <a:rPr sz="2000" spc="-65">
                <a:cs typeface="Arial"/>
              </a:rPr>
              <a:t>product</a:t>
            </a:r>
            <a:r>
              <a:rPr sz="2000" spc="-270">
                <a:cs typeface="Arial"/>
              </a:rPr>
              <a:t> </a:t>
            </a:r>
            <a:r>
              <a:rPr sz="2000">
                <a:cs typeface="Arial"/>
              </a:rPr>
              <a:t>of</a:t>
            </a:r>
            <a:r>
              <a:rPr sz="2000" spc="-175">
                <a:cs typeface="Arial"/>
              </a:rPr>
              <a:t> </a:t>
            </a:r>
            <a:r>
              <a:rPr sz="2000" spc="-35">
                <a:cs typeface="Arial"/>
              </a:rPr>
              <a:t>the</a:t>
            </a:r>
            <a:r>
              <a:rPr sz="2000" spc="-215">
                <a:cs typeface="Arial"/>
              </a:rPr>
              <a:t> </a:t>
            </a:r>
            <a:r>
              <a:rPr sz="2000" spc="-30">
                <a:cs typeface="Arial"/>
              </a:rPr>
              <a:t>data </a:t>
            </a:r>
            <a:r>
              <a:rPr sz="2000" spc="-10">
                <a:cs typeface="Arial"/>
              </a:rPr>
              <a:t>elements.</a:t>
            </a:r>
            <a:endParaRPr sz="2000">
              <a:cs typeface="Arial"/>
            </a:endParaRPr>
          </a:p>
          <a:p>
            <a:pPr marL="355600" marR="5080" lvl="1" indent="-343535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sz="2000">
                <a:cs typeface="Arial"/>
              </a:rPr>
              <a:t>It</a:t>
            </a:r>
            <a:r>
              <a:rPr sz="2000" spc="-114">
                <a:cs typeface="Arial"/>
              </a:rPr>
              <a:t> </a:t>
            </a:r>
            <a:r>
              <a:rPr sz="2000" spc="-95">
                <a:cs typeface="Arial"/>
              </a:rPr>
              <a:t>is</a:t>
            </a:r>
            <a:r>
              <a:rPr sz="2000" spc="-310">
                <a:cs typeface="Arial"/>
              </a:rPr>
              <a:t> </a:t>
            </a:r>
            <a:r>
              <a:rPr sz="2000" spc="-155">
                <a:cs typeface="Arial"/>
              </a:rPr>
              <a:t>used</a:t>
            </a:r>
            <a:r>
              <a:rPr sz="2000" spc="-355">
                <a:cs typeface="Arial"/>
              </a:rPr>
              <a:t> </a:t>
            </a:r>
            <a:r>
              <a:rPr sz="2000" spc="-20">
                <a:cs typeface="Arial"/>
              </a:rPr>
              <a:t>in</a:t>
            </a:r>
            <a:r>
              <a:rPr sz="2000" spc="-204">
                <a:cs typeface="Arial"/>
              </a:rPr>
              <a:t> </a:t>
            </a:r>
            <a:r>
              <a:rPr sz="2000" spc="-180">
                <a:cs typeface="Arial"/>
              </a:rPr>
              <a:t>business</a:t>
            </a:r>
            <a:r>
              <a:rPr sz="2000" spc="-390">
                <a:cs typeface="Arial"/>
              </a:rPr>
              <a:t> </a:t>
            </a:r>
            <a:r>
              <a:rPr sz="2000">
                <a:cs typeface="Arial"/>
              </a:rPr>
              <a:t>to</a:t>
            </a:r>
            <a:r>
              <a:rPr sz="2000" spc="-100">
                <a:cs typeface="Arial"/>
              </a:rPr>
              <a:t> </a:t>
            </a:r>
            <a:r>
              <a:rPr sz="2000" spc="-35">
                <a:cs typeface="Arial"/>
              </a:rPr>
              <a:t>find</a:t>
            </a:r>
            <a:r>
              <a:rPr sz="2000" spc="-165">
                <a:cs typeface="Arial"/>
              </a:rPr>
              <a:t> average</a:t>
            </a:r>
            <a:r>
              <a:rPr sz="2000" spc="-340">
                <a:cs typeface="Arial"/>
              </a:rPr>
              <a:t> </a:t>
            </a:r>
            <a:r>
              <a:rPr sz="2000" spc="-110">
                <a:cs typeface="Arial"/>
              </a:rPr>
              <a:t>rates</a:t>
            </a:r>
            <a:r>
              <a:rPr sz="2000" spc="-245">
                <a:cs typeface="Arial"/>
              </a:rPr>
              <a:t> </a:t>
            </a:r>
            <a:r>
              <a:rPr sz="2000" spc="-25">
                <a:cs typeface="Arial"/>
              </a:rPr>
              <a:t>of </a:t>
            </a:r>
            <a:r>
              <a:rPr sz="2000" spc="-10">
                <a:cs typeface="Arial"/>
              </a:rPr>
              <a:t>growth.</a:t>
            </a:r>
            <a:endParaRPr sz="200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  <a:tabLst>
                <a:tab pos="5057140" algn="l"/>
              </a:tabLst>
            </a:pPr>
            <a:r>
              <a:rPr sz="2000" spc="-120">
                <a:cs typeface="Arial"/>
              </a:rPr>
              <a:t>Geometric</a:t>
            </a:r>
            <a:r>
              <a:rPr sz="2000" spc="-270">
                <a:cs typeface="Arial"/>
              </a:rPr>
              <a:t> </a:t>
            </a:r>
            <a:r>
              <a:rPr sz="2000" spc="-140">
                <a:cs typeface="Arial"/>
              </a:rPr>
              <a:t>mean</a:t>
            </a:r>
            <a:r>
              <a:rPr sz="2000" spc="-295">
                <a:cs typeface="Arial"/>
              </a:rPr>
              <a:t> </a:t>
            </a:r>
            <a:r>
              <a:rPr lang="en-IN" sz="2000" spc="-50">
                <a:cs typeface="Arial"/>
              </a:rPr>
              <a:t>=                     </a:t>
            </a:r>
            <a:r>
              <a:rPr sz="2000">
                <a:cs typeface="Arial"/>
              </a:rPr>
              <a:t>r</a:t>
            </a:r>
            <a:r>
              <a:rPr sz="2000" spc="-60">
                <a:cs typeface="Arial"/>
              </a:rPr>
              <a:t> </a:t>
            </a:r>
            <a:r>
              <a:rPr sz="2000" spc="-45">
                <a:cs typeface="Arial"/>
              </a:rPr>
              <a:t>all</a:t>
            </a:r>
            <a:r>
              <a:rPr sz="2000" spc="-150">
                <a:cs typeface="Arial"/>
              </a:rPr>
              <a:t> </a:t>
            </a:r>
            <a:r>
              <a:rPr sz="2000" i="1">
                <a:cs typeface="Arial"/>
              </a:rPr>
              <a:t>n</a:t>
            </a:r>
            <a:r>
              <a:rPr sz="2000" i="1" spc="-390">
                <a:cs typeface="Arial"/>
              </a:rPr>
              <a:t> </a:t>
            </a:r>
            <a:r>
              <a:rPr sz="2000" spc="-20">
                <a:cs typeface="Arial"/>
              </a:rPr>
              <a:t>&gt;=2.</a:t>
            </a:r>
            <a:endParaRPr sz="2000">
              <a:cs typeface="Arial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29B89AAE-A1C7-A4D8-7E73-FF8BF8852A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720" y="1775101"/>
            <a:ext cx="1095222" cy="365125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482568D1-6789-1245-BF92-51FEDA32300C}"/>
              </a:ext>
            </a:extLst>
          </p:cNvPr>
          <p:cNvSpPr txBox="1"/>
          <p:nvPr/>
        </p:nvSpPr>
        <p:spPr>
          <a:xfrm>
            <a:off x="294181" y="3352691"/>
            <a:ext cx="10906952" cy="22699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80645" algn="just">
              <a:lnSpc>
                <a:spcPct val="100000"/>
              </a:lnSpc>
              <a:spcBef>
                <a:spcPts val="95"/>
              </a:spcBef>
            </a:pPr>
            <a:r>
              <a:rPr sz="2000" b="1" spc="-130">
                <a:cs typeface="Trebuchet MS"/>
              </a:rPr>
              <a:t>Solution:</a:t>
            </a:r>
            <a:r>
              <a:rPr lang="en-IN" sz="2000" b="1" spc="-130">
                <a:cs typeface="Trebuchet MS"/>
              </a:rPr>
              <a:t> </a:t>
            </a:r>
            <a:r>
              <a:rPr lang="en-IN" sz="2000" spc="-65">
                <a:cs typeface="Arial"/>
              </a:rPr>
              <a:t>The proper Average would be the </a:t>
            </a:r>
            <a:r>
              <a:rPr lang="en-US" sz="2000" spc="-65">
                <a:cs typeface="Arial"/>
              </a:rPr>
              <a:t>geometric</a:t>
            </a:r>
            <a:r>
              <a:rPr lang="en-US" sz="2000" spc="30">
                <a:cs typeface="Arial"/>
              </a:rPr>
              <a:t> </a:t>
            </a:r>
            <a:r>
              <a:rPr lang="en-US" sz="2000" spc="-65">
                <a:cs typeface="Arial"/>
              </a:rPr>
              <a:t>mean</a:t>
            </a:r>
            <a:r>
              <a:rPr lang="en-US" sz="2000" spc="-10">
                <a:cs typeface="Arial"/>
              </a:rPr>
              <a:t> </a:t>
            </a:r>
            <a:r>
              <a:rPr lang="en-US" sz="2000">
                <a:cs typeface="Arial"/>
              </a:rPr>
              <a:t>or</a:t>
            </a:r>
            <a:r>
              <a:rPr lang="en-US" sz="2000" spc="95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80">
                <a:cs typeface="Arial"/>
              </a:rPr>
              <a:t> </a:t>
            </a:r>
            <a:r>
              <a:rPr lang="en-US" sz="2000" spc="-60">
                <a:cs typeface="Arial"/>
              </a:rPr>
              <a:t>cube</a:t>
            </a:r>
            <a:r>
              <a:rPr lang="en-US" sz="2000" spc="-10">
                <a:cs typeface="Arial"/>
              </a:rPr>
              <a:t> </a:t>
            </a:r>
            <a:r>
              <a:rPr lang="en-US" sz="2000">
                <a:cs typeface="Arial"/>
              </a:rPr>
              <a:t>root</a:t>
            </a:r>
            <a:r>
              <a:rPr lang="en-US" sz="2000" spc="114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110">
                <a:cs typeface="Arial"/>
              </a:rPr>
              <a:t> </a:t>
            </a:r>
            <a:r>
              <a:rPr lang="en-US" sz="2000" spc="-70">
                <a:cs typeface="Arial"/>
              </a:rPr>
              <a:t>(1.05</a:t>
            </a:r>
            <a:r>
              <a:rPr lang="en-US" sz="2000" spc="-5">
                <a:cs typeface="Arial"/>
              </a:rPr>
              <a:t> </a:t>
            </a:r>
            <a:r>
              <a:rPr lang="en-US" sz="2000">
                <a:cs typeface="Arial"/>
              </a:rPr>
              <a:t>•</a:t>
            </a:r>
            <a:r>
              <a:rPr lang="en-US" sz="2000" spc="585">
                <a:cs typeface="Arial"/>
              </a:rPr>
              <a:t> </a:t>
            </a:r>
            <a:r>
              <a:rPr lang="en-US" sz="2000" spc="-60">
                <a:cs typeface="Arial"/>
              </a:rPr>
              <a:t>1.10</a:t>
            </a:r>
            <a:r>
              <a:rPr lang="en-US" sz="2000" spc="-20">
                <a:cs typeface="Arial"/>
              </a:rPr>
              <a:t> </a:t>
            </a:r>
            <a:r>
              <a:rPr lang="en-US" sz="2000" spc="-50">
                <a:cs typeface="Arial"/>
              </a:rPr>
              <a:t>• </a:t>
            </a:r>
            <a:r>
              <a:rPr lang="en-US" sz="2000" spc="-114">
                <a:cs typeface="Arial"/>
              </a:rPr>
              <a:t>1.25)</a:t>
            </a:r>
            <a:r>
              <a:rPr lang="en-US" sz="2000" spc="-229">
                <a:cs typeface="Arial"/>
              </a:rPr>
              <a:t> </a:t>
            </a:r>
            <a:r>
              <a:rPr lang="en-US" sz="2000">
                <a:cs typeface="Arial"/>
              </a:rPr>
              <a:t>or</a:t>
            </a:r>
            <a:r>
              <a:rPr lang="en-US" sz="2000" spc="-20">
                <a:cs typeface="Arial"/>
              </a:rPr>
              <a:t> </a:t>
            </a:r>
            <a:r>
              <a:rPr lang="en-US" sz="2000" spc="-75">
                <a:cs typeface="Arial"/>
              </a:rPr>
              <a:t>about</a:t>
            </a:r>
            <a:r>
              <a:rPr lang="en-US" sz="2000" spc="-120">
                <a:cs typeface="Arial"/>
              </a:rPr>
              <a:t> </a:t>
            </a:r>
            <a:r>
              <a:rPr lang="en-US" sz="2000" spc="-114">
                <a:cs typeface="Arial"/>
              </a:rPr>
              <a:t>1.13</a:t>
            </a:r>
            <a:r>
              <a:rPr lang="en-US" sz="2000" spc="-250">
                <a:cs typeface="Arial"/>
              </a:rPr>
              <a:t> </a:t>
            </a:r>
            <a:r>
              <a:rPr lang="en-US" sz="2000" spc="-25">
                <a:cs typeface="Arial"/>
              </a:rPr>
              <a:t>meaning13%.</a:t>
            </a:r>
          </a:p>
          <a:p>
            <a:pPr marL="355600" marR="80645" algn="just">
              <a:lnSpc>
                <a:spcPct val="100000"/>
              </a:lnSpc>
              <a:spcBef>
                <a:spcPts val="95"/>
              </a:spcBef>
            </a:pPr>
            <a:endParaRPr lang="en-US" sz="2000" spc="-25">
              <a:cs typeface="Arial"/>
            </a:endParaRPr>
          </a:p>
          <a:p>
            <a:pPr marL="355600" marR="80645" algn="just">
              <a:lnSpc>
                <a:spcPct val="100000"/>
              </a:lnSpc>
              <a:spcBef>
                <a:spcPts val="95"/>
              </a:spcBef>
            </a:pPr>
            <a:r>
              <a:rPr lang="en-US" sz="2000">
                <a:cs typeface="Arial"/>
              </a:rPr>
              <a:t>Note</a:t>
            </a:r>
            <a:r>
              <a:rPr lang="en-US" sz="2000" spc="685">
                <a:cs typeface="Arial"/>
              </a:rPr>
              <a:t> </a:t>
            </a:r>
            <a:r>
              <a:rPr lang="en-US" sz="2000">
                <a:cs typeface="Arial"/>
              </a:rPr>
              <a:t>that</a:t>
            </a:r>
            <a:r>
              <a:rPr lang="en-US" sz="2000" spc="-5">
                <a:cs typeface="Arial"/>
              </a:rPr>
              <a:t>  </a:t>
            </a:r>
            <a:r>
              <a:rPr lang="en-US" sz="2000">
                <a:cs typeface="Arial"/>
              </a:rPr>
              <a:t>the</a:t>
            </a:r>
            <a:r>
              <a:rPr lang="en-US" sz="2000" spc="-20">
                <a:cs typeface="Arial"/>
              </a:rPr>
              <a:t>  </a:t>
            </a:r>
            <a:r>
              <a:rPr lang="en-US" sz="2000">
                <a:cs typeface="Arial"/>
              </a:rPr>
              <a:t>data</a:t>
            </a:r>
            <a:r>
              <a:rPr lang="en-US" sz="2000" spc="675">
                <a:cs typeface="Arial"/>
              </a:rPr>
              <a:t> </a:t>
            </a:r>
            <a:r>
              <a:rPr lang="en-US" sz="2000">
                <a:cs typeface="Arial"/>
              </a:rPr>
              <a:t>elements</a:t>
            </a:r>
            <a:r>
              <a:rPr lang="en-US" sz="2000" spc="675">
                <a:cs typeface="Arial"/>
              </a:rPr>
              <a:t> </a:t>
            </a:r>
            <a:r>
              <a:rPr lang="en-US" sz="2000">
                <a:cs typeface="Arial"/>
              </a:rPr>
              <a:t>must</a:t>
            </a:r>
            <a:r>
              <a:rPr lang="en-US" sz="2000" spc="675">
                <a:cs typeface="Arial"/>
              </a:rPr>
              <a:t> </a:t>
            </a:r>
            <a:r>
              <a:rPr lang="en-US" sz="2000">
                <a:cs typeface="Arial"/>
              </a:rPr>
              <a:t>be</a:t>
            </a:r>
            <a:r>
              <a:rPr lang="en-US" sz="2000" spc="650">
                <a:cs typeface="Arial"/>
              </a:rPr>
              <a:t> </a:t>
            </a:r>
            <a:r>
              <a:rPr lang="en-US" sz="2000" spc="-40">
                <a:cs typeface="Arial"/>
              </a:rPr>
              <a:t>positive. 	</a:t>
            </a:r>
            <a:r>
              <a:rPr lang="en-US" sz="2000" spc="-50">
                <a:cs typeface="Arial"/>
              </a:rPr>
              <a:t>Negative</a:t>
            </a:r>
            <a:r>
              <a:rPr lang="en-US" sz="2000" spc="35">
                <a:cs typeface="Arial"/>
              </a:rPr>
              <a:t> </a:t>
            </a:r>
            <a:r>
              <a:rPr lang="en-US" sz="2000">
                <a:cs typeface="Arial"/>
              </a:rPr>
              <a:t>growth</a:t>
            </a:r>
            <a:r>
              <a:rPr lang="en-US" sz="2000" spc="95">
                <a:cs typeface="Arial"/>
              </a:rPr>
              <a:t> </a:t>
            </a:r>
            <a:r>
              <a:rPr lang="en-US" sz="2000">
                <a:cs typeface="Arial"/>
              </a:rPr>
              <a:t>is</a:t>
            </a:r>
            <a:r>
              <a:rPr lang="en-US" sz="2000" spc="35">
                <a:cs typeface="Arial"/>
              </a:rPr>
              <a:t> </a:t>
            </a:r>
            <a:r>
              <a:rPr lang="en-US" sz="2000" spc="-40">
                <a:cs typeface="Arial"/>
              </a:rPr>
              <a:t>represented</a:t>
            </a:r>
            <a:r>
              <a:rPr lang="en-US" sz="2000" spc="65">
                <a:cs typeface="Arial"/>
              </a:rPr>
              <a:t> </a:t>
            </a:r>
            <a:r>
              <a:rPr lang="en-US" sz="2000">
                <a:cs typeface="Arial"/>
              </a:rPr>
              <a:t>by</a:t>
            </a:r>
            <a:r>
              <a:rPr lang="en-US" sz="2000" spc="50">
                <a:cs typeface="Arial"/>
              </a:rPr>
              <a:t> </a:t>
            </a:r>
            <a:r>
              <a:rPr lang="en-US" sz="2000">
                <a:cs typeface="Arial"/>
              </a:rPr>
              <a:t>positive</a:t>
            </a:r>
            <a:r>
              <a:rPr lang="en-US" sz="2000" spc="65">
                <a:cs typeface="Arial"/>
              </a:rPr>
              <a:t> </a:t>
            </a:r>
            <a:r>
              <a:rPr lang="en-US" sz="2000" spc="-80">
                <a:cs typeface="Arial"/>
              </a:rPr>
              <a:t>values 	</a:t>
            </a:r>
            <a:r>
              <a:rPr lang="en-US" sz="2000" spc="-204">
                <a:cs typeface="Arial"/>
              </a:rPr>
              <a:t>less</a:t>
            </a:r>
            <a:r>
              <a:rPr lang="en-US" sz="2000" spc="10">
                <a:cs typeface="Arial"/>
              </a:rPr>
              <a:t> </a:t>
            </a:r>
            <a:r>
              <a:rPr lang="en-US" sz="2000" spc="-25">
                <a:cs typeface="Arial"/>
              </a:rPr>
              <a:t>than</a:t>
            </a:r>
            <a:r>
              <a:rPr lang="en-US" sz="2000" spc="-170">
                <a:cs typeface="Arial"/>
              </a:rPr>
              <a:t> </a:t>
            </a:r>
            <a:r>
              <a:rPr lang="en-US" sz="2000">
                <a:cs typeface="Arial"/>
              </a:rPr>
              <a:t>1.</a:t>
            </a:r>
            <a:r>
              <a:rPr lang="en-US" sz="2000" spc="-195">
                <a:cs typeface="Arial"/>
              </a:rPr>
              <a:t> Thus,</a:t>
            </a:r>
            <a:r>
              <a:rPr lang="en-US" sz="2000" spc="5">
                <a:cs typeface="Arial"/>
              </a:rPr>
              <a:t> </a:t>
            </a:r>
            <a:r>
              <a:rPr lang="en-US" sz="2000">
                <a:cs typeface="Arial"/>
              </a:rPr>
              <a:t>if</a:t>
            </a:r>
            <a:r>
              <a:rPr lang="en-US" sz="2000" spc="-130">
                <a:cs typeface="Arial"/>
              </a:rPr>
              <a:t> </a:t>
            </a:r>
            <a:r>
              <a:rPr lang="en-US" sz="2000" spc="-90">
                <a:cs typeface="Arial"/>
              </a:rPr>
              <a:t>one</a:t>
            </a:r>
            <a:r>
              <a:rPr lang="en-US" sz="2000" spc="-50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60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20">
                <a:cs typeface="Arial"/>
              </a:rPr>
              <a:t> </a:t>
            </a:r>
            <a:r>
              <a:rPr lang="en-US" sz="2000" spc="-140">
                <a:cs typeface="Arial"/>
              </a:rPr>
              <a:t>accounts</a:t>
            </a:r>
            <a:r>
              <a:rPr lang="en-US" sz="2000" spc="-55">
                <a:cs typeface="Arial"/>
              </a:rPr>
              <a:t> </a:t>
            </a:r>
            <a:r>
              <a:rPr lang="en-US" sz="2000" spc="-20">
                <a:cs typeface="Arial"/>
              </a:rPr>
              <a:t>lost</a:t>
            </a:r>
            <a:r>
              <a:rPr lang="en-US" sz="2000" spc="10">
                <a:cs typeface="Arial"/>
              </a:rPr>
              <a:t> </a:t>
            </a:r>
            <a:r>
              <a:rPr lang="en-US" sz="2000" spc="-260">
                <a:cs typeface="Arial"/>
              </a:rPr>
              <a:t>5%,</a:t>
            </a:r>
            <a:r>
              <a:rPr lang="en-US" sz="2000" spc="65">
                <a:cs typeface="Arial"/>
              </a:rPr>
              <a:t> </a:t>
            </a:r>
            <a:r>
              <a:rPr lang="en-US" sz="2000" spc="-25">
                <a:cs typeface="Arial"/>
              </a:rPr>
              <a:t>the 	</a:t>
            </a:r>
            <a:r>
              <a:rPr lang="en-US" sz="2000" spc="-60">
                <a:cs typeface="Arial"/>
              </a:rPr>
              <a:t>proper</a:t>
            </a:r>
            <a:r>
              <a:rPr lang="en-US" sz="2000" spc="-140">
                <a:cs typeface="Arial"/>
              </a:rPr>
              <a:t> </a:t>
            </a:r>
            <a:r>
              <a:rPr lang="en-US" sz="2000" spc="-20">
                <a:cs typeface="Arial"/>
              </a:rPr>
              <a:t>multiplier</a:t>
            </a:r>
            <a:r>
              <a:rPr lang="en-US" sz="2000" spc="-110">
                <a:cs typeface="Arial"/>
              </a:rPr>
              <a:t> </a:t>
            </a:r>
            <a:r>
              <a:rPr lang="en-US" sz="2000" spc="-65">
                <a:cs typeface="Arial"/>
              </a:rPr>
              <a:t>would</a:t>
            </a:r>
            <a:r>
              <a:rPr lang="en-US" sz="2000" spc="-125">
                <a:cs typeface="Arial"/>
              </a:rPr>
              <a:t> </a:t>
            </a:r>
            <a:r>
              <a:rPr lang="en-US" sz="2000" spc="-10">
                <a:cs typeface="Arial"/>
              </a:rPr>
              <a:t>be0.95.</a:t>
            </a:r>
            <a:endParaRPr lang="en-US" sz="2000">
              <a:cs typeface="Arial"/>
            </a:endParaRPr>
          </a:p>
          <a:p>
            <a:pPr marL="12700">
              <a:lnSpc>
                <a:spcPts val="3354"/>
              </a:lnSpc>
            </a:pPr>
            <a:endParaRPr sz="2000">
              <a:cs typeface="Trebuchet M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5D6746-D666-BB70-4A0F-F2BD38003A71}"/>
              </a:ext>
            </a:extLst>
          </p:cNvPr>
          <p:cNvGrpSpPr/>
          <p:nvPr/>
        </p:nvGrpSpPr>
        <p:grpSpPr>
          <a:xfrm>
            <a:off x="554468" y="2452368"/>
            <a:ext cx="11083064" cy="751144"/>
            <a:chOff x="553231" y="2245540"/>
            <a:chExt cx="11083064" cy="751144"/>
          </a:xfrm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F99E50F8-6D5F-EB3C-0A2C-E47B48CDCC7A}"/>
                </a:ext>
              </a:extLst>
            </p:cNvPr>
            <p:cNvSpPr txBox="1"/>
            <p:nvPr/>
          </p:nvSpPr>
          <p:spPr>
            <a:xfrm>
              <a:off x="555705" y="2245540"/>
              <a:ext cx="2231038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355600" algn="l"/>
                  <a:tab pos="1971039" algn="l"/>
                </a:tabLst>
              </a:pPr>
              <a:r>
                <a:rPr sz="2000" b="1" spc="-10">
                  <a:cs typeface="Trebuchet MS"/>
                </a:rPr>
                <a:t>Example:</a:t>
              </a:r>
              <a:r>
                <a:rPr lang="en-IN" sz="2000" b="1" spc="-10">
                  <a:cs typeface="Trebuchet MS"/>
                </a:rPr>
                <a:t> </a:t>
              </a:r>
              <a:r>
                <a:rPr sz="2000" spc="-145">
                  <a:cs typeface="Arial"/>
                </a:rPr>
                <a:t>suppose</a:t>
              </a:r>
              <a:endParaRPr sz="2000">
                <a:cs typeface="Arial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AF98E421-8FCC-2CBC-9A06-33D2B3071E53}"/>
                </a:ext>
              </a:extLst>
            </p:cNvPr>
            <p:cNvSpPr txBox="1"/>
            <p:nvPr/>
          </p:nvSpPr>
          <p:spPr>
            <a:xfrm>
              <a:off x="2702676" y="2283174"/>
              <a:ext cx="1844532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808355" algn="l"/>
                  <a:tab pos="1760855" algn="l"/>
                  <a:tab pos="2378075" algn="l"/>
                </a:tabLst>
              </a:pPr>
              <a:r>
                <a:rPr lang="en-IN" sz="2000" spc="-25">
                  <a:cs typeface="Arial"/>
                </a:rPr>
                <a:t>Y</a:t>
              </a:r>
              <a:r>
                <a:rPr sz="2000" spc="-25" err="1">
                  <a:cs typeface="Arial"/>
                </a:rPr>
                <a:t>ou</a:t>
              </a:r>
              <a:r>
                <a:rPr lang="en-IN" sz="2000" spc="-25">
                  <a:cs typeface="Arial"/>
                </a:rPr>
                <a:t> </a:t>
              </a:r>
              <a:r>
                <a:rPr sz="2000" spc="-20">
                  <a:cs typeface="Arial"/>
                </a:rPr>
                <a:t>have</a:t>
              </a:r>
              <a:r>
                <a:rPr lang="en-IN" sz="2000" spc="-20">
                  <a:cs typeface="Arial"/>
                </a:rPr>
                <a:t> </a:t>
              </a:r>
              <a:r>
                <a:rPr sz="2000" spc="-25">
                  <a:cs typeface="Arial"/>
                </a:rPr>
                <a:t>an</a:t>
              </a:r>
              <a:r>
                <a:rPr lang="en-IN" sz="2000" spc="-25">
                  <a:cs typeface="Arial"/>
                </a:rPr>
                <a:t> </a:t>
              </a:r>
              <a:r>
                <a:rPr lang="en-IN" sz="2000" spc="-320">
                  <a:cs typeface="Arial"/>
                </a:rPr>
                <a:t>R A</a:t>
              </a:r>
              <a:endParaRPr sz="2000">
                <a:cs typeface="Arial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70452C41-1EB5-BF49-F745-5435914E84CF}"/>
                </a:ext>
              </a:extLst>
            </p:cNvPr>
            <p:cNvSpPr txBox="1"/>
            <p:nvPr/>
          </p:nvSpPr>
          <p:spPr>
            <a:xfrm>
              <a:off x="4583882" y="2311090"/>
              <a:ext cx="1163775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80">
                  <a:cs typeface="Arial"/>
                </a:rPr>
                <a:t>(Individual</a:t>
              </a:r>
              <a:endParaRPr sz="2000">
                <a:cs typeface="Arial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62615A90-AF15-9E28-6D03-312BEE0E6C53}"/>
                </a:ext>
              </a:extLst>
            </p:cNvPr>
            <p:cNvSpPr txBox="1"/>
            <p:nvPr/>
          </p:nvSpPr>
          <p:spPr>
            <a:xfrm>
              <a:off x="5747657" y="2327840"/>
              <a:ext cx="5888638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806575" algn="l"/>
                  <a:tab pos="3260090" algn="l"/>
                  <a:tab pos="4275455" algn="l"/>
                  <a:tab pos="5455285" algn="l"/>
                  <a:tab pos="6595109" algn="l"/>
                </a:tabLst>
              </a:pPr>
              <a:r>
                <a:rPr lang="en-IN" sz="2000" spc="-10">
                  <a:cs typeface="Arial"/>
                </a:rPr>
                <a:t>Retirement </a:t>
              </a:r>
              <a:r>
                <a:rPr sz="2000" spc="-10">
                  <a:cs typeface="Arial"/>
                </a:rPr>
                <a:t>Account)</a:t>
              </a:r>
              <a:r>
                <a:rPr lang="en-IN" sz="2000" spc="-10">
                  <a:cs typeface="Arial"/>
                </a:rPr>
                <a:t> </a:t>
              </a:r>
              <a:r>
                <a:rPr sz="2000" spc="-10">
                  <a:cs typeface="Arial"/>
                </a:rPr>
                <a:t>which</a:t>
              </a:r>
              <a:r>
                <a:rPr lang="en-IN" sz="2000" spc="-10">
                  <a:cs typeface="Arial"/>
                </a:rPr>
                <a:t> </a:t>
              </a:r>
              <a:r>
                <a:rPr sz="2000" spc="-10">
                  <a:cs typeface="Arial"/>
                </a:rPr>
                <a:t>earned</a:t>
              </a:r>
              <a:r>
                <a:rPr lang="en-IN" sz="2000" spc="-10">
                  <a:cs typeface="Arial"/>
                </a:rPr>
                <a:t> </a:t>
              </a:r>
              <a:r>
                <a:rPr sz="2000" spc="-10">
                  <a:cs typeface="Arial"/>
                </a:rPr>
                <a:t>annual</a:t>
              </a:r>
              <a:r>
                <a:rPr lang="en-IN" sz="2000" spc="-10">
                  <a:cs typeface="Arial"/>
                </a:rPr>
                <a:t> </a:t>
              </a:r>
              <a:r>
                <a:rPr sz="2000" spc="-70">
                  <a:cs typeface="Arial"/>
                </a:rPr>
                <a:t>interest</a:t>
              </a:r>
              <a:endParaRPr sz="2000">
                <a:cs typeface="Arial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076085B8-B767-393A-CD7A-35FFDE4EB881}"/>
                </a:ext>
              </a:extLst>
            </p:cNvPr>
            <p:cNvSpPr txBox="1"/>
            <p:nvPr/>
          </p:nvSpPr>
          <p:spPr>
            <a:xfrm>
              <a:off x="553231" y="2676725"/>
              <a:ext cx="3118259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6520" marR="5080" indent="-83820">
                <a:lnSpc>
                  <a:spcPct val="100000"/>
                </a:lnSpc>
                <a:spcBef>
                  <a:spcPts val="95"/>
                </a:spcBef>
                <a:tabLst>
                  <a:tab pos="962025" algn="l"/>
                  <a:tab pos="1151255" algn="l"/>
                </a:tabLst>
              </a:pPr>
              <a:r>
                <a:rPr lang="en-IN" sz="2000" spc="-25">
                  <a:cs typeface="Arial"/>
                </a:rPr>
                <a:t>Rates of </a:t>
              </a:r>
              <a:r>
                <a:rPr sz="2000" spc="-25">
                  <a:cs typeface="Arial"/>
                </a:rPr>
                <a:t>5%,</a:t>
              </a:r>
              <a:r>
                <a:rPr lang="en-IN" sz="2000" spc="-25">
                  <a:cs typeface="Arial"/>
                </a:rPr>
                <a:t> 10% and 25% </a:t>
              </a:r>
              <a:endParaRPr sz="20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38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AD970-45B0-FB53-F747-888F6D37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BE7A1-185E-EE67-77D5-661A93A32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1CF0D2EE-5B3C-0DC8-F379-23B82D7AB5BC}"/>
              </a:ext>
            </a:extLst>
          </p:cNvPr>
          <p:cNvSpPr txBox="1"/>
          <p:nvPr/>
        </p:nvSpPr>
        <p:spPr>
          <a:xfrm>
            <a:off x="555705" y="218674"/>
            <a:ext cx="11342381" cy="2113399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2800" b="1" u="sng" spc="-155">
                <a:solidFill>
                  <a:srgbClr val="006EBE"/>
                </a:solidFill>
                <a:cs typeface="Trebuchet MS"/>
              </a:rPr>
              <a:t>3.</a:t>
            </a:r>
            <a:r>
              <a:rPr lang="en-US" sz="2800" b="1" u="sng" spc="-555">
                <a:solidFill>
                  <a:srgbClr val="006EBE"/>
                </a:solidFill>
                <a:cs typeface="Trebuchet MS"/>
              </a:rPr>
              <a:t> </a:t>
            </a:r>
            <a:r>
              <a:rPr lang="en-US" sz="2800" b="1" u="sng" spc="-165">
                <a:solidFill>
                  <a:srgbClr val="006EBE"/>
                </a:solidFill>
                <a:cs typeface="Trebuchet MS"/>
              </a:rPr>
              <a:t>Harmonic</a:t>
            </a:r>
            <a:r>
              <a:rPr lang="en-US" sz="2800" b="1" u="sng" spc="-395">
                <a:solidFill>
                  <a:srgbClr val="006EBE"/>
                </a:solidFill>
                <a:cs typeface="Trebuchet MS"/>
              </a:rPr>
              <a:t> </a:t>
            </a:r>
            <a:r>
              <a:rPr lang="en-US" sz="2800" b="1" u="sng" spc="-20">
                <a:solidFill>
                  <a:srgbClr val="006EBE"/>
                </a:solidFill>
                <a:cs typeface="Trebuchet MS"/>
              </a:rPr>
              <a:t>mean</a:t>
            </a:r>
            <a:endParaRPr lang="en-US" sz="2800" u="sng"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</a:pPr>
            <a:r>
              <a:rPr lang="en-US" sz="2000" spc="254">
                <a:cs typeface="Arial"/>
              </a:rPr>
              <a:t>It</a:t>
            </a:r>
            <a:r>
              <a:rPr lang="en-US" sz="2000" spc="20">
                <a:cs typeface="Arial"/>
              </a:rPr>
              <a:t> </a:t>
            </a:r>
            <a:r>
              <a:rPr lang="en-US" sz="2000" spc="-100">
                <a:cs typeface="Arial"/>
              </a:rPr>
              <a:t>is</a:t>
            </a:r>
            <a:r>
              <a:rPr lang="en-US" sz="2000" spc="-310">
                <a:cs typeface="Arial"/>
              </a:rPr>
              <a:t> </a:t>
            </a:r>
            <a:r>
              <a:rPr lang="en-US" sz="2000" spc="-155">
                <a:cs typeface="Arial"/>
              </a:rPr>
              <a:t>used</a:t>
            </a:r>
            <a:r>
              <a:rPr lang="en-US" sz="2000" spc="-370">
                <a:cs typeface="Arial"/>
              </a:rPr>
              <a:t> </a:t>
            </a:r>
            <a:r>
              <a:rPr lang="en-US" sz="2000">
                <a:cs typeface="Arial"/>
              </a:rPr>
              <a:t>to</a:t>
            </a:r>
            <a:r>
              <a:rPr lang="en-US" sz="2000" spc="125">
                <a:cs typeface="Arial"/>
              </a:rPr>
              <a:t> </a:t>
            </a:r>
            <a:r>
              <a:rPr lang="en-US" sz="2000" spc="-120">
                <a:cs typeface="Arial"/>
              </a:rPr>
              <a:t>calculate</a:t>
            </a:r>
            <a:r>
              <a:rPr lang="en-US" sz="2000" spc="-225">
                <a:cs typeface="Arial"/>
              </a:rPr>
              <a:t> </a:t>
            </a:r>
            <a:r>
              <a:rPr lang="en-US" sz="2000" spc="-170">
                <a:cs typeface="Arial"/>
              </a:rPr>
              <a:t>average</a:t>
            </a:r>
            <a:r>
              <a:rPr lang="en-US" sz="2000" spc="-390">
                <a:cs typeface="Arial"/>
              </a:rPr>
              <a:t> </a:t>
            </a:r>
            <a:r>
              <a:rPr lang="en-US" sz="2000" spc="-10">
                <a:cs typeface="Arial"/>
              </a:rPr>
              <a:t>rates.</a:t>
            </a:r>
            <a:endParaRPr lang="en-US" sz="2000">
              <a:cs typeface="Arial"/>
            </a:endParaRPr>
          </a:p>
          <a:p>
            <a:pPr marL="583565" marR="5080" indent="-571500">
              <a:lnSpc>
                <a:spcPct val="100000"/>
              </a:lnSpc>
              <a:spcBef>
                <a:spcPts val="795"/>
              </a:spcBef>
              <a:buFont typeface="Arial" panose="020B0604020202020204" pitchFamily="34" charset="0"/>
              <a:buChar char="•"/>
              <a:tabLst>
                <a:tab pos="755015" algn="l"/>
              </a:tabLst>
            </a:pPr>
            <a:r>
              <a:rPr lang="en-US" sz="2000" spc="229">
                <a:cs typeface="Arial"/>
              </a:rPr>
              <a:t>It</a:t>
            </a:r>
            <a:r>
              <a:rPr lang="en-US" sz="2000">
                <a:cs typeface="Arial"/>
              </a:rPr>
              <a:t>	</a:t>
            </a:r>
            <a:r>
              <a:rPr lang="en-US" sz="2000" spc="-100">
                <a:cs typeface="Arial"/>
              </a:rPr>
              <a:t>is</a:t>
            </a:r>
            <a:r>
              <a:rPr lang="en-US" sz="2000" spc="-320">
                <a:cs typeface="Arial"/>
              </a:rPr>
              <a:t> </a:t>
            </a:r>
            <a:r>
              <a:rPr lang="en-US" sz="2000" spc="-60">
                <a:cs typeface="Arial"/>
              </a:rPr>
              <a:t>found</a:t>
            </a:r>
            <a:r>
              <a:rPr lang="en-US" sz="2000" spc="-160">
                <a:cs typeface="Arial"/>
              </a:rPr>
              <a:t> </a:t>
            </a:r>
            <a:r>
              <a:rPr lang="en-US" sz="2000" spc="-70">
                <a:cs typeface="Arial"/>
              </a:rPr>
              <a:t>by</a:t>
            </a:r>
            <a:r>
              <a:rPr lang="en-US" sz="2000" spc="-254">
                <a:cs typeface="Arial"/>
              </a:rPr>
              <a:t> </a:t>
            </a:r>
            <a:r>
              <a:rPr lang="en-US" sz="2000" spc="-100">
                <a:cs typeface="Arial"/>
              </a:rPr>
              <a:t>dividing</a:t>
            </a:r>
            <a:r>
              <a:rPr lang="en-US" sz="2000" spc="-140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80">
                <a:cs typeface="Arial"/>
              </a:rPr>
              <a:t> </a:t>
            </a:r>
            <a:r>
              <a:rPr lang="en-US" sz="2000" spc="-90">
                <a:cs typeface="Arial"/>
              </a:rPr>
              <a:t>number</a:t>
            </a:r>
            <a:r>
              <a:rPr lang="en-US" sz="2000" spc="-190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-10">
                <a:cs typeface="Arial"/>
              </a:rPr>
              <a:t> </a:t>
            </a:r>
            <a:r>
              <a:rPr lang="en-US" sz="2000" spc="-20">
                <a:cs typeface="Arial"/>
              </a:rPr>
              <a:t>data </a:t>
            </a:r>
            <a:r>
              <a:rPr lang="en-US" sz="2000" spc="-120">
                <a:cs typeface="Arial"/>
              </a:rPr>
              <a:t>elements</a:t>
            </a:r>
            <a:r>
              <a:rPr lang="en-US" sz="2000" spc="-305">
                <a:cs typeface="Arial"/>
              </a:rPr>
              <a:t> </a:t>
            </a:r>
            <a:r>
              <a:rPr lang="en-US" sz="2000" spc="-70">
                <a:cs typeface="Arial"/>
              </a:rPr>
              <a:t>by</a:t>
            </a:r>
            <a:r>
              <a:rPr lang="en-US" sz="2000" spc="-295">
                <a:cs typeface="Arial"/>
              </a:rPr>
              <a:t> </a:t>
            </a:r>
            <a:r>
              <a:rPr lang="en-US" sz="2000" spc="-45">
                <a:cs typeface="Arial"/>
              </a:rPr>
              <a:t>the</a:t>
            </a:r>
            <a:r>
              <a:rPr lang="en-US" sz="2000" spc="-204">
                <a:cs typeface="Arial"/>
              </a:rPr>
              <a:t> </a:t>
            </a:r>
            <a:r>
              <a:rPr lang="en-US" sz="2000" spc="-130">
                <a:cs typeface="Arial"/>
              </a:rPr>
              <a:t>sum</a:t>
            </a:r>
            <a:r>
              <a:rPr lang="en-US" sz="2000" spc="-370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-175">
                <a:cs typeface="Arial"/>
              </a:rPr>
              <a:t> </a:t>
            </a:r>
            <a:r>
              <a:rPr lang="en-US" sz="2000" spc="-35">
                <a:cs typeface="Arial"/>
              </a:rPr>
              <a:t>the</a:t>
            </a:r>
            <a:r>
              <a:rPr lang="en-US" sz="2000" spc="-220">
                <a:cs typeface="Arial"/>
              </a:rPr>
              <a:t> </a:t>
            </a:r>
            <a:r>
              <a:rPr lang="en-US" sz="2000" spc="-125">
                <a:cs typeface="Arial"/>
              </a:rPr>
              <a:t>reciprocals</a:t>
            </a:r>
            <a:r>
              <a:rPr lang="en-US" sz="2000" spc="-310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-180">
                <a:cs typeface="Arial"/>
              </a:rPr>
              <a:t> </a:t>
            </a:r>
            <a:r>
              <a:rPr lang="en-US" sz="2000" spc="-85">
                <a:cs typeface="Arial"/>
              </a:rPr>
              <a:t>each data</a:t>
            </a:r>
            <a:r>
              <a:rPr lang="en-US" sz="2000" spc="-310">
                <a:cs typeface="Arial"/>
              </a:rPr>
              <a:t> </a:t>
            </a:r>
            <a:r>
              <a:rPr lang="en-US" sz="2000" spc="-10">
                <a:cs typeface="Arial"/>
              </a:rPr>
              <a:t>element.</a:t>
            </a:r>
            <a:endParaRPr lang="en-US" sz="2000"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2400" b="1" spc="-90"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90">
                <a:cs typeface="Arial"/>
              </a:rPr>
              <a:t>Harmonic mean =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ADEAF5E-D814-157D-AF34-ACE4B1ABF2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1029" y="1654628"/>
            <a:ext cx="1508760" cy="107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10461-122E-050A-827B-73EC2C566671}"/>
              </a:ext>
            </a:extLst>
          </p:cNvPr>
          <p:cNvSpPr txBox="1"/>
          <p:nvPr/>
        </p:nvSpPr>
        <p:spPr>
          <a:xfrm>
            <a:off x="195942" y="3023543"/>
            <a:ext cx="11702144" cy="208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marR="43180" indent="-343535">
              <a:lnSpc>
                <a:spcPct val="102000"/>
              </a:lnSpc>
              <a:spcBef>
                <a:spcPts val="40"/>
              </a:spcBef>
              <a:buFont typeface="Arial"/>
              <a:buChar char="•"/>
              <a:tabLst>
                <a:tab pos="381000" algn="l"/>
              </a:tabLst>
            </a:pPr>
            <a:r>
              <a:rPr lang="en-US" sz="2000" b="1" spc="-150">
                <a:cs typeface="Trebuchet MS"/>
              </a:rPr>
              <a:t>Example:</a:t>
            </a:r>
            <a:r>
              <a:rPr lang="en-US" sz="2000" b="1" spc="-330">
                <a:cs typeface="Trebuchet MS"/>
              </a:rPr>
              <a:t> </a:t>
            </a:r>
            <a:r>
              <a:rPr lang="en-US" sz="2000" spc="-175">
                <a:cs typeface="Arial"/>
              </a:rPr>
              <a:t>Suppose</a:t>
            </a:r>
            <a:r>
              <a:rPr lang="en-US" sz="2000" spc="-240">
                <a:cs typeface="Arial"/>
              </a:rPr>
              <a:t> </a:t>
            </a:r>
            <a:r>
              <a:rPr lang="en-US" sz="2000">
                <a:cs typeface="Arial"/>
              </a:rPr>
              <a:t>a</a:t>
            </a:r>
            <a:r>
              <a:rPr lang="en-US" sz="2000" spc="320">
                <a:cs typeface="Arial"/>
              </a:rPr>
              <a:t> </a:t>
            </a:r>
            <a:r>
              <a:rPr lang="en-US" sz="2000" spc="-85">
                <a:cs typeface="Arial"/>
              </a:rPr>
              <a:t>boy</a:t>
            </a:r>
            <a:r>
              <a:rPr lang="en-US" sz="2000" spc="-165">
                <a:cs typeface="Arial"/>
              </a:rPr>
              <a:t> </a:t>
            </a:r>
            <a:r>
              <a:rPr lang="en-US" sz="2000" spc="-75">
                <a:cs typeface="Arial"/>
              </a:rPr>
              <a:t>rode</a:t>
            </a:r>
            <a:r>
              <a:rPr lang="en-US" sz="2000" spc="-90">
                <a:cs typeface="Arial"/>
              </a:rPr>
              <a:t> </a:t>
            </a:r>
            <a:r>
              <a:rPr lang="en-US" sz="2000" spc="-20">
                <a:cs typeface="Arial"/>
              </a:rPr>
              <a:t>a</a:t>
            </a:r>
            <a:r>
              <a:rPr lang="en-US" sz="2000" spc="-375">
                <a:cs typeface="Arial"/>
              </a:rPr>
              <a:t> </a:t>
            </a:r>
            <a:r>
              <a:rPr lang="en-US" sz="2000" spc="-100">
                <a:cs typeface="Arial"/>
              </a:rPr>
              <a:t>bicycle</a:t>
            </a:r>
            <a:r>
              <a:rPr lang="en-US" sz="2000" spc="-145">
                <a:cs typeface="Arial"/>
              </a:rPr>
              <a:t> </a:t>
            </a:r>
            <a:r>
              <a:rPr lang="en-US" sz="2000" spc="-35">
                <a:cs typeface="Arial"/>
              </a:rPr>
              <a:t>three</a:t>
            </a:r>
            <a:r>
              <a:rPr lang="en-US" sz="2000" spc="-75">
                <a:cs typeface="Arial"/>
              </a:rPr>
              <a:t> </a:t>
            </a:r>
            <a:r>
              <a:rPr lang="en-US" sz="2000" spc="-95">
                <a:cs typeface="Arial"/>
              </a:rPr>
              <a:t>miles.</a:t>
            </a:r>
            <a:r>
              <a:rPr lang="en-US" sz="2000" spc="-110">
                <a:cs typeface="Arial"/>
              </a:rPr>
              <a:t> </a:t>
            </a:r>
            <a:r>
              <a:rPr lang="en-US" sz="2000" spc="-130">
                <a:cs typeface="Arial"/>
              </a:rPr>
              <a:t>Due</a:t>
            </a:r>
            <a:r>
              <a:rPr lang="en-US" sz="2000" spc="-295">
                <a:cs typeface="Arial"/>
              </a:rPr>
              <a:t> </a:t>
            </a:r>
            <a:r>
              <a:rPr lang="en-US" sz="2000" spc="-25">
                <a:cs typeface="Arial"/>
              </a:rPr>
              <a:t>to </a:t>
            </a:r>
            <a:r>
              <a:rPr lang="en-US" sz="2000" spc="-10">
                <a:cs typeface="Arial"/>
              </a:rPr>
              <a:t>the</a:t>
            </a:r>
            <a:r>
              <a:rPr lang="en-US" sz="2000" spc="-100">
                <a:cs typeface="Arial"/>
              </a:rPr>
              <a:t> topography,</a:t>
            </a:r>
            <a:r>
              <a:rPr lang="en-US" sz="2000" spc="-155">
                <a:cs typeface="Arial"/>
              </a:rPr>
              <a:t> </a:t>
            </a:r>
            <a:r>
              <a:rPr lang="en-US" sz="2000">
                <a:cs typeface="Arial"/>
              </a:rPr>
              <a:t>for the</a:t>
            </a:r>
            <a:r>
              <a:rPr lang="en-US" sz="2000" spc="-60">
                <a:cs typeface="Arial"/>
              </a:rPr>
              <a:t> </a:t>
            </a:r>
            <a:r>
              <a:rPr lang="en-US" sz="2000">
                <a:cs typeface="Arial"/>
              </a:rPr>
              <a:t>first</a:t>
            </a:r>
            <a:r>
              <a:rPr lang="en-US" sz="2000" spc="-60">
                <a:cs typeface="Arial"/>
              </a:rPr>
              <a:t> </a:t>
            </a:r>
            <a:r>
              <a:rPr lang="en-US" sz="2000" spc="-45">
                <a:cs typeface="Arial"/>
              </a:rPr>
              <a:t>mile</a:t>
            </a:r>
            <a:r>
              <a:rPr lang="en-US" sz="2000" spc="-105">
                <a:cs typeface="Arial"/>
              </a:rPr>
              <a:t> </a:t>
            </a:r>
            <a:r>
              <a:rPr lang="en-US" sz="2000" spc="-80">
                <a:cs typeface="Arial"/>
              </a:rPr>
              <a:t>he</a:t>
            </a:r>
            <a:r>
              <a:rPr lang="en-US" sz="2000" spc="-215">
                <a:cs typeface="Arial"/>
              </a:rPr>
              <a:t> </a:t>
            </a:r>
            <a:r>
              <a:rPr lang="en-US" sz="2000" spc="-75">
                <a:cs typeface="Arial"/>
              </a:rPr>
              <a:t>rode</a:t>
            </a:r>
            <a:r>
              <a:rPr lang="en-US" sz="2000" spc="-130">
                <a:cs typeface="Arial"/>
              </a:rPr>
              <a:t> </a:t>
            </a:r>
            <a:r>
              <a:rPr lang="en-US" sz="2000" spc="-20">
                <a:cs typeface="Arial"/>
              </a:rPr>
              <a:t>2</a:t>
            </a:r>
            <a:r>
              <a:rPr lang="en-US" sz="2000" spc="-240">
                <a:cs typeface="Arial"/>
              </a:rPr>
              <a:t> </a:t>
            </a:r>
            <a:r>
              <a:rPr lang="en-US" sz="2000" spc="-65">
                <a:cs typeface="Arial"/>
              </a:rPr>
              <a:t>mph;</a:t>
            </a:r>
            <a:r>
              <a:rPr lang="en-US" sz="2000" spc="-145">
                <a:cs typeface="Arial"/>
              </a:rPr>
              <a:t> </a:t>
            </a:r>
            <a:r>
              <a:rPr lang="en-US" sz="2000">
                <a:cs typeface="Arial"/>
              </a:rPr>
              <a:t>for</a:t>
            </a:r>
            <a:r>
              <a:rPr lang="en-US" sz="2000" spc="15">
                <a:cs typeface="Arial"/>
              </a:rPr>
              <a:t> </a:t>
            </a:r>
            <a:r>
              <a:rPr lang="en-US" sz="2000" spc="-25">
                <a:cs typeface="Arial"/>
              </a:rPr>
              <a:t>the </a:t>
            </a:r>
            <a:r>
              <a:rPr lang="en-US" sz="2000" spc="-140">
                <a:cs typeface="Arial"/>
              </a:rPr>
              <a:t>second</a:t>
            </a:r>
            <a:r>
              <a:rPr lang="en-US" sz="2000" spc="-220">
                <a:cs typeface="Arial"/>
              </a:rPr>
              <a:t> </a:t>
            </a:r>
            <a:r>
              <a:rPr lang="en-US" sz="2000" spc="-55">
                <a:cs typeface="Arial"/>
              </a:rPr>
              <a:t>mile</a:t>
            </a:r>
            <a:r>
              <a:rPr lang="en-US" sz="2000" spc="-145">
                <a:cs typeface="Arial"/>
              </a:rPr>
              <a:t> </a:t>
            </a:r>
            <a:r>
              <a:rPr lang="en-US" sz="2000" spc="-20">
                <a:cs typeface="Arial"/>
              </a:rPr>
              <a:t>3</a:t>
            </a:r>
            <a:r>
              <a:rPr lang="en-US" sz="2000" spc="-240">
                <a:cs typeface="Arial"/>
              </a:rPr>
              <a:t> </a:t>
            </a:r>
            <a:r>
              <a:rPr lang="en-US" sz="2000" spc="-75">
                <a:cs typeface="Arial"/>
              </a:rPr>
              <a:t>mph;</a:t>
            </a:r>
            <a:r>
              <a:rPr lang="en-US" sz="2000" spc="-160">
                <a:cs typeface="Arial"/>
              </a:rPr>
              <a:t> </a:t>
            </a:r>
            <a:r>
              <a:rPr lang="en-US" sz="2000">
                <a:cs typeface="Arial"/>
              </a:rPr>
              <a:t>for</a:t>
            </a:r>
            <a:r>
              <a:rPr lang="en-US" sz="2000" spc="-90">
                <a:cs typeface="Arial"/>
              </a:rPr>
              <a:t> </a:t>
            </a:r>
            <a:r>
              <a:rPr lang="en-US" sz="2000" spc="-40">
                <a:cs typeface="Arial"/>
              </a:rPr>
              <a:t>the</a:t>
            </a:r>
            <a:r>
              <a:rPr lang="en-US" sz="2000" spc="-130">
                <a:cs typeface="Arial"/>
              </a:rPr>
              <a:t> </a:t>
            </a:r>
            <a:r>
              <a:rPr lang="en-US" sz="2000" spc="-45">
                <a:cs typeface="Arial"/>
              </a:rPr>
              <a:t>final</a:t>
            </a:r>
            <a:r>
              <a:rPr lang="en-US" sz="2000" spc="-120">
                <a:cs typeface="Arial"/>
              </a:rPr>
              <a:t> </a:t>
            </a:r>
            <a:r>
              <a:rPr lang="en-US" sz="2000" spc="-55">
                <a:cs typeface="Arial"/>
              </a:rPr>
              <a:t>mile</a:t>
            </a:r>
            <a:r>
              <a:rPr lang="en-US" sz="2000" spc="-155">
                <a:cs typeface="Arial"/>
              </a:rPr>
              <a:t> </a:t>
            </a:r>
            <a:r>
              <a:rPr lang="en-US" sz="2000" spc="-35">
                <a:cs typeface="Arial"/>
              </a:rPr>
              <a:t>the</a:t>
            </a:r>
            <a:r>
              <a:rPr lang="en-US" sz="2000" spc="-114">
                <a:cs typeface="Arial"/>
              </a:rPr>
              <a:t> </a:t>
            </a:r>
            <a:r>
              <a:rPr lang="en-US" sz="2000" spc="-135">
                <a:cs typeface="Arial"/>
              </a:rPr>
              <a:t>average</a:t>
            </a:r>
            <a:r>
              <a:rPr lang="en-US" sz="2000" spc="-240">
                <a:cs typeface="Arial"/>
              </a:rPr>
              <a:t> </a:t>
            </a:r>
            <a:r>
              <a:rPr lang="en-US" sz="2000" spc="-135">
                <a:cs typeface="Arial"/>
              </a:rPr>
              <a:t>speed</a:t>
            </a:r>
            <a:r>
              <a:rPr lang="en-US" sz="2000" spc="-245">
                <a:cs typeface="Arial"/>
              </a:rPr>
              <a:t> </a:t>
            </a:r>
            <a:r>
              <a:rPr lang="en-US" sz="2000" spc="-125">
                <a:cs typeface="Arial"/>
              </a:rPr>
              <a:t>was</a:t>
            </a:r>
            <a:r>
              <a:rPr lang="en-US" sz="2000" spc="-265">
                <a:cs typeface="Arial"/>
              </a:rPr>
              <a:t> </a:t>
            </a:r>
            <a:r>
              <a:rPr lang="en-US" sz="2000" spc="-50">
                <a:cs typeface="Arial"/>
              </a:rPr>
              <a:t>4 </a:t>
            </a:r>
            <a:r>
              <a:rPr lang="en-US" sz="2000" spc="-80">
                <a:cs typeface="Arial"/>
              </a:rPr>
              <a:t>mph.</a:t>
            </a:r>
            <a:r>
              <a:rPr lang="en-US" sz="2000" spc="-150">
                <a:cs typeface="Arial"/>
              </a:rPr>
              <a:t> </a:t>
            </a:r>
            <a:r>
              <a:rPr lang="en-US" sz="2000" spc="-60">
                <a:cs typeface="Arial"/>
              </a:rPr>
              <a:t>What</a:t>
            </a:r>
            <a:r>
              <a:rPr lang="en-US" sz="2000" spc="-160">
                <a:cs typeface="Arial"/>
              </a:rPr>
              <a:t> </a:t>
            </a:r>
            <a:r>
              <a:rPr lang="en-US" sz="2000" spc="-125">
                <a:cs typeface="Arial"/>
              </a:rPr>
              <a:t>was</a:t>
            </a:r>
            <a:r>
              <a:rPr lang="en-US" sz="2000" spc="-310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100">
                <a:cs typeface="Arial"/>
              </a:rPr>
              <a:t> </a:t>
            </a:r>
            <a:r>
              <a:rPr lang="en-US" sz="2000" spc="-135">
                <a:cs typeface="Arial"/>
              </a:rPr>
              <a:t>average</a:t>
            </a:r>
            <a:r>
              <a:rPr lang="en-US" sz="2000" spc="-275">
                <a:cs typeface="Arial"/>
              </a:rPr>
              <a:t> </a:t>
            </a:r>
            <a:r>
              <a:rPr lang="en-US" sz="2000" spc="-135">
                <a:cs typeface="Arial"/>
              </a:rPr>
              <a:t>speed</a:t>
            </a:r>
            <a:r>
              <a:rPr lang="en-US" sz="2000" spc="-260">
                <a:cs typeface="Arial"/>
              </a:rPr>
              <a:t> </a:t>
            </a:r>
            <a:r>
              <a:rPr lang="en-US" sz="2000">
                <a:cs typeface="Arial"/>
              </a:rPr>
              <a:t>for</a:t>
            </a:r>
            <a:r>
              <a:rPr lang="en-US" sz="2000" spc="5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60">
                <a:cs typeface="Arial"/>
              </a:rPr>
              <a:t> </a:t>
            </a:r>
            <a:r>
              <a:rPr lang="en-US" sz="2000" spc="-35">
                <a:cs typeface="Arial"/>
              </a:rPr>
              <a:t>three</a:t>
            </a:r>
            <a:r>
              <a:rPr lang="en-US" sz="2000" spc="-110">
                <a:cs typeface="Arial"/>
              </a:rPr>
              <a:t> </a:t>
            </a:r>
            <a:r>
              <a:rPr lang="en-US" sz="2000" spc="-10">
                <a:cs typeface="Arial"/>
              </a:rPr>
              <a:t>miles? </a:t>
            </a:r>
            <a:r>
              <a:rPr lang="en-US" sz="2000" b="1" spc="-120">
                <a:cs typeface="Trebuchet MS"/>
              </a:rPr>
              <a:t>Solution:</a:t>
            </a:r>
            <a:r>
              <a:rPr lang="en-US" sz="2000" b="1" spc="-260">
                <a:cs typeface="Trebuchet MS"/>
              </a:rPr>
              <a:t> </a:t>
            </a:r>
            <a:r>
              <a:rPr lang="en-US" sz="2000" spc="-145">
                <a:cs typeface="Arial"/>
              </a:rPr>
              <a:t>The</a:t>
            </a:r>
            <a:r>
              <a:rPr lang="en-US" sz="2000" spc="-335">
                <a:cs typeface="Arial"/>
              </a:rPr>
              <a:t> </a:t>
            </a:r>
            <a:r>
              <a:rPr lang="en-US" sz="2000" spc="-40">
                <a:cs typeface="Arial"/>
              </a:rPr>
              <a:t>arithmetic</a:t>
            </a:r>
            <a:r>
              <a:rPr lang="en-US" sz="2000" spc="-35">
                <a:cs typeface="Arial"/>
              </a:rPr>
              <a:t> </a:t>
            </a:r>
            <a:r>
              <a:rPr lang="en-US" sz="2000" spc="-114">
                <a:cs typeface="Arial"/>
              </a:rPr>
              <a:t>mean</a:t>
            </a:r>
            <a:r>
              <a:rPr lang="en-US" sz="2000" spc="-245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5">
                <a:cs typeface="Arial"/>
              </a:rPr>
              <a:t> </a:t>
            </a:r>
            <a:r>
              <a:rPr lang="en-US" sz="2000" spc="-100">
                <a:cs typeface="Arial"/>
              </a:rPr>
              <a:t>(2+3+4)/3</a:t>
            </a:r>
            <a:r>
              <a:rPr lang="en-US" sz="2000" spc="-130">
                <a:cs typeface="Arial"/>
              </a:rPr>
              <a:t> </a:t>
            </a:r>
            <a:r>
              <a:rPr lang="en-US" sz="2000">
                <a:cs typeface="Arial"/>
              </a:rPr>
              <a:t>=</a:t>
            </a:r>
            <a:r>
              <a:rPr lang="en-US" sz="2000" spc="-415">
                <a:cs typeface="Arial"/>
              </a:rPr>
              <a:t> </a:t>
            </a:r>
            <a:r>
              <a:rPr lang="en-US" sz="2000" spc="-90">
                <a:cs typeface="Arial"/>
              </a:rPr>
              <a:t>3.0</a:t>
            </a:r>
            <a:r>
              <a:rPr lang="en-US" sz="2000" spc="-225">
                <a:cs typeface="Arial"/>
              </a:rPr>
              <a:t> </a:t>
            </a:r>
            <a:r>
              <a:rPr lang="en-US" sz="2000" spc="-75">
                <a:cs typeface="Arial"/>
              </a:rPr>
              <a:t>is</a:t>
            </a:r>
            <a:r>
              <a:rPr lang="en-US" sz="2000" spc="-235">
                <a:cs typeface="Arial"/>
              </a:rPr>
              <a:t> </a:t>
            </a:r>
            <a:r>
              <a:rPr lang="en-US" sz="2000" spc="-10">
                <a:cs typeface="Arial"/>
              </a:rPr>
              <a:t>incorrect. </a:t>
            </a:r>
            <a:r>
              <a:rPr lang="en-US" sz="2000" spc="-135">
                <a:cs typeface="Arial"/>
              </a:rPr>
              <a:t>This</a:t>
            </a:r>
            <a:r>
              <a:rPr lang="en-US" sz="2000" spc="-320">
                <a:cs typeface="Arial"/>
              </a:rPr>
              <a:t> </a:t>
            </a:r>
            <a:r>
              <a:rPr lang="en-US" sz="2000" spc="-60">
                <a:cs typeface="Arial"/>
              </a:rPr>
              <a:t>would</a:t>
            </a:r>
            <a:r>
              <a:rPr lang="en-US" sz="2000" spc="-70">
                <a:cs typeface="Arial"/>
              </a:rPr>
              <a:t> </a:t>
            </a:r>
            <a:r>
              <a:rPr lang="en-US" sz="2000" spc="-50">
                <a:cs typeface="Arial"/>
              </a:rPr>
              <a:t>imply</a:t>
            </a:r>
            <a:r>
              <a:rPr lang="en-US" sz="2000" spc="-75">
                <a:cs typeface="Arial"/>
              </a:rPr>
              <a:t> </a:t>
            </a:r>
            <a:r>
              <a:rPr lang="en-US" sz="2000">
                <a:cs typeface="Arial"/>
              </a:rPr>
              <a:t>it</a:t>
            </a:r>
            <a:r>
              <a:rPr lang="en-US" sz="2000" spc="145">
                <a:cs typeface="Arial"/>
              </a:rPr>
              <a:t> </a:t>
            </a:r>
            <a:r>
              <a:rPr lang="en-US" sz="2000" spc="-20">
                <a:cs typeface="Arial"/>
              </a:rPr>
              <a:t>took</a:t>
            </a:r>
            <a:r>
              <a:rPr lang="en-US" sz="2000" spc="-55">
                <a:cs typeface="Arial"/>
              </a:rPr>
              <a:t> </a:t>
            </a:r>
            <a:r>
              <a:rPr lang="en-US" sz="2000" spc="-20">
                <a:cs typeface="Arial"/>
              </a:rPr>
              <a:t>1</a:t>
            </a:r>
            <a:r>
              <a:rPr lang="en-US" sz="2000" spc="-229">
                <a:cs typeface="Arial"/>
              </a:rPr>
              <a:t> </a:t>
            </a:r>
            <a:r>
              <a:rPr lang="en-US" sz="2000" spc="-95">
                <a:cs typeface="Arial"/>
              </a:rPr>
              <a:t>hour.</a:t>
            </a:r>
            <a:r>
              <a:rPr lang="en-US" sz="2000" spc="-70">
                <a:cs typeface="Arial"/>
              </a:rPr>
              <a:t> </a:t>
            </a:r>
            <a:r>
              <a:rPr lang="en-US" sz="2000" spc="-125">
                <a:cs typeface="Arial"/>
              </a:rPr>
              <a:t>Breaking</a:t>
            </a:r>
            <a:r>
              <a:rPr lang="en-US" sz="2000" spc="-254">
                <a:cs typeface="Arial"/>
              </a:rPr>
              <a:t> </a:t>
            </a:r>
            <a:r>
              <a:rPr lang="en-US" sz="2000">
                <a:cs typeface="Arial"/>
              </a:rPr>
              <a:t>it</a:t>
            </a:r>
            <a:r>
              <a:rPr lang="en-US" sz="2000" spc="155">
                <a:cs typeface="Arial"/>
              </a:rPr>
              <a:t> </a:t>
            </a:r>
            <a:r>
              <a:rPr lang="en-US" sz="2000" spc="-65">
                <a:cs typeface="Arial"/>
              </a:rPr>
              <a:t>down</a:t>
            </a:r>
            <a:r>
              <a:rPr lang="en-US" sz="2000" spc="-120">
                <a:cs typeface="Arial"/>
              </a:rPr>
              <a:t> </a:t>
            </a:r>
            <a:r>
              <a:rPr lang="en-US" sz="2000">
                <a:cs typeface="Arial"/>
              </a:rPr>
              <a:t>into</a:t>
            </a:r>
            <a:r>
              <a:rPr lang="en-US" sz="2000" spc="20">
                <a:cs typeface="Arial"/>
              </a:rPr>
              <a:t> </a:t>
            </a:r>
            <a:r>
              <a:rPr lang="en-US" sz="2000" spc="-25">
                <a:cs typeface="Arial"/>
              </a:rPr>
              <a:t>the </a:t>
            </a:r>
            <a:r>
              <a:rPr lang="en-US" sz="2000" spc="-114">
                <a:cs typeface="Arial"/>
              </a:rPr>
              <a:t>separate</a:t>
            </a:r>
            <a:r>
              <a:rPr lang="en-US" sz="2000" spc="-150">
                <a:cs typeface="Arial"/>
              </a:rPr>
              <a:t> </a:t>
            </a:r>
            <a:r>
              <a:rPr lang="en-US" sz="2000" spc="-105">
                <a:cs typeface="Arial"/>
              </a:rPr>
              <a:t>components,</a:t>
            </a:r>
            <a:r>
              <a:rPr lang="en-US" sz="2000" spc="-135">
                <a:cs typeface="Arial"/>
              </a:rPr>
              <a:t> </a:t>
            </a:r>
            <a:r>
              <a:rPr lang="en-US" sz="2000">
                <a:cs typeface="Arial"/>
              </a:rPr>
              <a:t>it</a:t>
            </a:r>
            <a:r>
              <a:rPr lang="en-US" sz="2000" spc="185">
                <a:cs typeface="Arial"/>
              </a:rPr>
              <a:t> </a:t>
            </a:r>
            <a:r>
              <a:rPr lang="en-US" sz="2000" spc="-100">
                <a:cs typeface="Arial"/>
              </a:rPr>
              <a:t>takes</a:t>
            </a:r>
            <a:r>
              <a:rPr lang="en-US" sz="2000" spc="-215">
                <a:cs typeface="Arial"/>
              </a:rPr>
              <a:t> </a:t>
            </a:r>
            <a:r>
              <a:rPr lang="en-US" sz="2000" spc="-85">
                <a:cs typeface="Arial"/>
              </a:rPr>
              <a:t>30</a:t>
            </a:r>
            <a:r>
              <a:rPr lang="en-US" sz="2000" spc="-220">
                <a:cs typeface="Arial"/>
              </a:rPr>
              <a:t> </a:t>
            </a:r>
            <a:r>
              <a:rPr lang="en-US" sz="2000" spc="-75">
                <a:cs typeface="Arial"/>
              </a:rPr>
              <a:t>minutes</a:t>
            </a:r>
            <a:r>
              <a:rPr lang="en-US" sz="2000" spc="-95">
                <a:cs typeface="Arial"/>
              </a:rPr>
              <a:t> </a:t>
            </a:r>
            <a:r>
              <a:rPr lang="en-US" sz="2000" spc="-135">
                <a:cs typeface="Arial"/>
              </a:rPr>
              <a:t>(1</a:t>
            </a:r>
            <a:r>
              <a:rPr lang="en-US" sz="2000" spc="-202" baseline="23809">
                <a:cs typeface="Arial"/>
              </a:rPr>
              <a:t>st</a:t>
            </a:r>
            <a:r>
              <a:rPr lang="en-US" sz="2000" spc="-135">
                <a:cs typeface="Arial"/>
              </a:rPr>
              <a:t>)</a:t>
            </a:r>
            <a:r>
              <a:rPr lang="en-US" sz="2000" spc="-265">
                <a:cs typeface="Arial"/>
              </a:rPr>
              <a:t> </a:t>
            </a:r>
            <a:r>
              <a:rPr lang="en-US" sz="2000">
                <a:cs typeface="Arial"/>
              </a:rPr>
              <a:t>+</a:t>
            </a:r>
            <a:r>
              <a:rPr lang="en-US" sz="2000" spc="-405">
                <a:cs typeface="Arial"/>
              </a:rPr>
              <a:t> </a:t>
            </a:r>
            <a:r>
              <a:rPr lang="en-US" sz="2000" spc="-85">
                <a:cs typeface="Arial"/>
              </a:rPr>
              <a:t>20</a:t>
            </a:r>
            <a:r>
              <a:rPr lang="en-US" sz="2000" spc="-225">
                <a:cs typeface="Arial"/>
              </a:rPr>
              <a:t> </a:t>
            </a:r>
            <a:r>
              <a:rPr lang="en-US" sz="2000" spc="-10">
                <a:cs typeface="Arial"/>
              </a:rPr>
              <a:t>minutes </a:t>
            </a:r>
            <a:r>
              <a:rPr lang="en-US" sz="2000" spc="-180">
                <a:cs typeface="Arial"/>
              </a:rPr>
              <a:t>(2</a:t>
            </a:r>
            <a:r>
              <a:rPr lang="en-US" sz="2000" spc="-270" baseline="23809">
                <a:cs typeface="Arial"/>
              </a:rPr>
              <a:t>nd</a:t>
            </a:r>
            <a:r>
              <a:rPr lang="en-US" sz="2000" spc="-180">
                <a:cs typeface="Arial"/>
              </a:rPr>
              <a:t>)</a:t>
            </a:r>
            <a:r>
              <a:rPr lang="en-US" sz="2000" spc="-390">
                <a:cs typeface="Arial"/>
              </a:rPr>
              <a:t> </a:t>
            </a:r>
            <a:r>
              <a:rPr lang="en-US" sz="2000">
                <a:cs typeface="Arial"/>
              </a:rPr>
              <a:t>+</a:t>
            </a:r>
            <a:r>
              <a:rPr lang="en-US" sz="2000" spc="-415">
                <a:cs typeface="Arial"/>
              </a:rPr>
              <a:t> </a:t>
            </a:r>
            <a:r>
              <a:rPr lang="en-US" sz="2000" spc="-85">
                <a:cs typeface="Arial"/>
              </a:rPr>
              <a:t>15</a:t>
            </a:r>
            <a:r>
              <a:rPr lang="en-US" sz="2000" spc="-229">
                <a:cs typeface="Arial"/>
              </a:rPr>
              <a:t> </a:t>
            </a:r>
            <a:r>
              <a:rPr lang="en-US" sz="2000" spc="-80">
                <a:cs typeface="Arial"/>
              </a:rPr>
              <a:t>minutes</a:t>
            </a:r>
            <a:r>
              <a:rPr lang="en-US" sz="2000" spc="-145">
                <a:cs typeface="Arial"/>
              </a:rPr>
              <a:t> </a:t>
            </a:r>
            <a:r>
              <a:rPr lang="en-US" sz="2000" spc="-150">
                <a:cs typeface="Arial"/>
              </a:rPr>
              <a:t>(3</a:t>
            </a:r>
            <a:r>
              <a:rPr lang="en-US" sz="2000" spc="-225" baseline="23809">
                <a:cs typeface="Arial"/>
              </a:rPr>
              <a:t>rd</a:t>
            </a:r>
            <a:r>
              <a:rPr lang="en-US" sz="2000" spc="-150">
                <a:cs typeface="Arial"/>
              </a:rPr>
              <a:t>)</a:t>
            </a:r>
            <a:r>
              <a:rPr lang="en-US" sz="2000" spc="-315">
                <a:cs typeface="Arial"/>
              </a:rPr>
              <a:t> </a:t>
            </a:r>
            <a:r>
              <a:rPr lang="en-US" sz="2000">
                <a:cs typeface="Arial"/>
              </a:rPr>
              <a:t>to</a:t>
            </a:r>
            <a:r>
              <a:rPr lang="en-US" sz="2000" spc="75">
                <a:cs typeface="Arial"/>
              </a:rPr>
              <a:t> </a:t>
            </a:r>
            <a:r>
              <a:rPr lang="en-US" sz="2000" spc="-70">
                <a:cs typeface="Arial"/>
              </a:rPr>
              <a:t>walk</a:t>
            </a:r>
            <a:r>
              <a:rPr lang="en-US" sz="2000" spc="-114">
                <a:cs typeface="Arial"/>
              </a:rPr>
              <a:t> </a:t>
            </a:r>
            <a:r>
              <a:rPr lang="en-US" sz="2000" spc="-125">
                <a:cs typeface="Arial"/>
              </a:rPr>
              <a:t>(each</a:t>
            </a:r>
            <a:r>
              <a:rPr lang="en-US" sz="2000" spc="-260">
                <a:cs typeface="Arial"/>
              </a:rPr>
              <a:t> </a:t>
            </a:r>
            <a:r>
              <a:rPr lang="en-US" sz="2000" spc="-65">
                <a:cs typeface="Arial"/>
              </a:rPr>
              <a:t>mile)</a:t>
            </a:r>
            <a:r>
              <a:rPr lang="en-US" sz="2000" spc="-45">
                <a:cs typeface="Arial"/>
              </a:rPr>
              <a:t> </a:t>
            </a:r>
            <a:r>
              <a:rPr lang="en-US" sz="2000">
                <a:cs typeface="Arial"/>
              </a:rPr>
              <a:t>or</a:t>
            </a:r>
            <a:r>
              <a:rPr lang="en-US" sz="2000" spc="-25">
                <a:cs typeface="Arial"/>
              </a:rPr>
              <a:t> </a:t>
            </a:r>
            <a:r>
              <a:rPr lang="en-US" sz="2000" spc="-85">
                <a:cs typeface="Arial"/>
              </a:rPr>
              <a:t>65</a:t>
            </a:r>
            <a:r>
              <a:rPr lang="en-US" sz="2000" spc="-229">
                <a:cs typeface="Arial"/>
              </a:rPr>
              <a:t> </a:t>
            </a:r>
            <a:r>
              <a:rPr lang="en-US" sz="2000" spc="-80">
                <a:cs typeface="Arial"/>
              </a:rPr>
              <a:t>minutes</a:t>
            </a:r>
            <a:r>
              <a:rPr lang="en-US" sz="2000" spc="-140">
                <a:cs typeface="Arial"/>
              </a:rPr>
              <a:t> </a:t>
            </a:r>
            <a:r>
              <a:rPr lang="en-US" sz="2000" spc="-10">
                <a:cs typeface="Arial"/>
              </a:rPr>
              <a:t>total. </a:t>
            </a:r>
            <a:r>
              <a:rPr lang="en-US" sz="2000" spc="-135">
                <a:cs typeface="Arial"/>
              </a:rPr>
              <a:t>His</a:t>
            </a:r>
            <a:r>
              <a:rPr lang="en-US" sz="2000" spc="-295">
                <a:cs typeface="Arial"/>
              </a:rPr>
              <a:t> </a:t>
            </a:r>
            <a:r>
              <a:rPr lang="en-US" sz="2000" spc="-90">
                <a:cs typeface="Arial"/>
              </a:rPr>
              <a:t>actual</a:t>
            </a:r>
            <a:r>
              <a:rPr lang="en-US" sz="2000" spc="-145">
                <a:cs typeface="Arial"/>
              </a:rPr>
              <a:t> </a:t>
            </a:r>
            <a:r>
              <a:rPr lang="en-US" sz="2000" spc="-135">
                <a:cs typeface="Arial"/>
              </a:rPr>
              <a:t>speed</a:t>
            </a:r>
            <a:r>
              <a:rPr lang="en-US" sz="2000" spc="-275">
                <a:cs typeface="Arial"/>
              </a:rPr>
              <a:t> </a:t>
            </a:r>
            <a:r>
              <a:rPr lang="en-US" sz="2000" spc="-125">
                <a:cs typeface="Arial"/>
              </a:rPr>
              <a:t>was</a:t>
            </a:r>
            <a:r>
              <a:rPr lang="en-US" sz="2000" spc="-280">
                <a:cs typeface="Arial"/>
              </a:rPr>
              <a:t> </a:t>
            </a:r>
            <a:r>
              <a:rPr lang="en-US" sz="2000" spc="-70">
                <a:cs typeface="Arial"/>
              </a:rPr>
              <a:t>thus</a:t>
            </a:r>
            <a:r>
              <a:rPr lang="en-US" sz="2000" spc="-140">
                <a:cs typeface="Arial"/>
              </a:rPr>
              <a:t> </a:t>
            </a:r>
            <a:r>
              <a:rPr lang="en-US" sz="2000" spc="-70">
                <a:cs typeface="Arial"/>
              </a:rPr>
              <a:t>3/1.083</a:t>
            </a:r>
            <a:r>
              <a:rPr lang="en-US" sz="2000" spc="-125">
                <a:cs typeface="Arial"/>
              </a:rPr>
              <a:t> </a:t>
            </a:r>
            <a:r>
              <a:rPr lang="en-US" sz="2000">
                <a:cs typeface="Arial"/>
              </a:rPr>
              <a:t>or</a:t>
            </a:r>
            <a:r>
              <a:rPr lang="en-US" sz="2000" spc="-20">
                <a:cs typeface="Arial"/>
              </a:rPr>
              <a:t> </a:t>
            </a:r>
            <a:r>
              <a:rPr lang="en-US" sz="2000" spc="-10">
                <a:cs typeface="Arial"/>
              </a:rPr>
              <a:t>2.77mph.</a:t>
            </a:r>
            <a:endParaRPr lang="en-US" sz="2000"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890"/>
              </a:spcBef>
            </a:pPr>
            <a:r>
              <a:rPr lang="en-US" sz="2000" spc="-70">
                <a:cs typeface="Arial"/>
              </a:rPr>
              <a:t>Another</a:t>
            </a:r>
            <a:r>
              <a:rPr lang="en-US" sz="2000" spc="-140">
                <a:cs typeface="Arial"/>
              </a:rPr>
              <a:t> </a:t>
            </a:r>
            <a:r>
              <a:rPr lang="en-US" sz="2000" spc="-95">
                <a:cs typeface="Arial"/>
              </a:rPr>
              <a:t>way</a:t>
            </a:r>
            <a:r>
              <a:rPr lang="en-US" sz="2000" spc="-200">
                <a:cs typeface="Arial"/>
              </a:rPr>
              <a:t> </a:t>
            </a:r>
            <a:r>
              <a:rPr lang="en-US" sz="2000" spc="-35" err="1">
                <a:cs typeface="Arial"/>
              </a:rPr>
              <a:t>toshow</a:t>
            </a:r>
            <a:r>
              <a:rPr lang="en-US" sz="2000" spc="-220">
                <a:cs typeface="Arial"/>
              </a:rPr>
              <a:t> </a:t>
            </a:r>
            <a:r>
              <a:rPr lang="en-US" sz="2000" spc="-40">
                <a:cs typeface="Arial"/>
              </a:rPr>
              <a:t>our</a:t>
            </a:r>
            <a:r>
              <a:rPr lang="en-US" sz="2000" spc="-75">
                <a:cs typeface="Arial"/>
              </a:rPr>
              <a:t> </a:t>
            </a:r>
            <a:r>
              <a:rPr lang="en-US" sz="2000" spc="-40">
                <a:cs typeface="Arial"/>
              </a:rPr>
              <a:t>work</a:t>
            </a:r>
            <a:r>
              <a:rPr lang="en-US" sz="2000" spc="-50">
                <a:cs typeface="Arial"/>
              </a:rPr>
              <a:t> </a:t>
            </a:r>
            <a:r>
              <a:rPr lang="en-US" sz="2000" spc="-60">
                <a:cs typeface="Arial"/>
              </a:rPr>
              <a:t>would</a:t>
            </a:r>
            <a:r>
              <a:rPr lang="en-US" sz="2000" spc="-70">
                <a:cs typeface="Arial"/>
              </a:rPr>
              <a:t> </a:t>
            </a:r>
            <a:r>
              <a:rPr lang="en-US" sz="2000" spc="-25">
                <a:cs typeface="Arial"/>
              </a:rPr>
              <a:t>be:</a:t>
            </a:r>
            <a:endParaRPr lang="en-US" sz="2000"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E46F83-B409-C22B-25EC-9A1EBBFC97A9}"/>
              </a:ext>
            </a:extLst>
          </p:cNvPr>
          <p:cNvSpPr txBox="1"/>
          <p:nvPr/>
        </p:nvSpPr>
        <p:spPr>
          <a:xfrm>
            <a:off x="1942772" y="5271087"/>
            <a:ext cx="1973580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" marR="5080" indent="-69215">
              <a:lnSpc>
                <a:spcPct val="121700"/>
              </a:lnSpc>
              <a:spcBef>
                <a:spcPts val="95"/>
              </a:spcBef>
              <a:tabLst>
                <a:tab pos="424180" algn="l"/>
                <a:tab pos="1576070" algn="l"/>
                <a:tab pos="1782445" algn="l"/>
              </a:tabLst>
            </a:pP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  <a:r>
              <a:rPr sz="2400" u="heavy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2400" u="heavy" spc="-2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miles</a:t>
            </a: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400">
                <a:latin typeface="Arial"/>
                <a:cs typeface="Arial"/>
              </a:rPr>
              <a:t>	</a:t>
            </a:r>
            <a:r>
              <a:rPr sz="2400" spc="-50">
                <a:latin typeface="Arial"/>
                <a:cs typeface="Arial"/>
              </a:rPr>
              <a:t>= </a:t>
            </a:r>
            <a:r>
              <a:rPr sz="2400" spc="-10">
                <a:latin typeface="Arial"/>
                <a:cs typeface="Arial"/>
              </a:rPr>
              <a:t>1/2+1/3+1/4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48F1478-A6A2-EFD2-8629-55920CFA0801}"/>
              </a:ext>
            </a:extLst>
          </p:cNvPr>
          <p:cNvSpPr txBox="1"/>
          <p:nvPr/>
        </p:nvSpPr>
        <p:spPr>
          <a:xfrm>
            <a:off x="4138856" y="5271087"/>
            <a:ext cx="1120775" cy="9156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440" marR="5080" indent="-206375">
              <a:lnSpc>
                <a:spcPct val="121700"/>
              </a:lnSpc>
              <a:spcBef>
                <a:spcPts val="95"/>
              </a:spcBef>
              <a:tabLst>
                <a:tab pos="287020" algn="l"/>
                <a:tab pos="647065" algn="l"/>
                <a:tab pos="929005" algn="l"/>
              </a:tabLst>
            </a:pP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	</a:t>
            </a:r>
            <a:r>
              <a:rPr sz="2400" u="heavy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400" u="heavy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.</a:t>
            </a:r>
            <a:r>
              <a:rPr sz="2400">
                <a:latin typeface="Arial"/>
                <a:cs typeface="Arial"/>
              </a:rPr>
              <a:t>	</a:t>
            </a:r>
            <a:r>
              <a:rPr sz="2400" spc="-50">
                <a:latin typeface="Arial"/>
                <a:cs typeface="Arial"/>
              </a:rPr>
              <a:t>= </a:t>
            </a:r>
            <a:r>
              <a:rPr sz="2400" spc="-10">
                <a:latin typeface="Arial"/>
                <a:cs typeface="Arial"/>
              </a:rPr>
              <a:t>13/12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BC4C805-A850-0C01-FE40-C2515824A427}"/>
              </a:ext>
            </a:extLst>
          </p:cNvPr>
          <p:cNvSpPr txBox="1"/>
          <p:nvPr/>
        </p:nvSpPr>
        <p:spPr>
          <a:xfrm>
            <a:off x="5481755" y="5317058"/>
            <a:ext cx="186563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457200" algn="l"/>
              </a:tabLst>
            </a:pPr>
            <a:r>
              <a:rPr sz="2400" u="heavy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36</a:t>
            </a:r>
            <a:r>
              <a:rPr sz="2400">
                <a:latin typeface="Arial"/>
                <a:cs typeface="Arial"/>
              </a:rPr>
              <a:t>	=</a:t>
            </a:r>
            <a:r>
              <a:rPr sz="2400" spc="210">
                <a:latin typeface="Arial"/>
                <a:cs typeface="Arial"/>
              </a:rPr>
              <a:t> </a:t>
            </a:r>
            <a:r>
              <a:rPr sz="2400" spc="-90">
                <a:latin typeface="Arial"/>
                <a:cs typeface="Arial"/>
              </a:rPr>
              <a:t>2.77mph</a:t>
            </a:r>
            <a:endParaRPr sz="2400">
              <a:latin typeface="Arial"/>
              <a:cs typeface="Arial"/>
            </a:endParaRPr>
          </a:p>
          <a:p>
            <a:pPr marL="226060">
              <a:lnSpc>
                <a:spcPct val="100000"/>
              </a:lnSpc>
              <a:spcBef>
                <a:spcPts val="600"/>
              </a:spcBef>
            </a:pPr>
            <a:r>
              <a:rPr sz="2400" spc="-25">
                <a:latin typeface="Arial"/>
                <a:cs typeface="Arial"/>
              </a:rPr>
              <a:t>13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424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2C4B-46F2-7386-98C9-37D57F46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DE3C44-1CAD-7A44-0AF1-2E97882E0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DFB8F38-8825-8086-5A75-165449E0C473}"/>
              </a:ext>
            </a:extLst>
          </p:cNvPr>
          <p:cNvSpPr txBox="1"/>
          <p:nvPr/>
        </p:nvSpPr>
        <p:spPr>
          <a:xfrm>
            <a:off x="555705" y="218674"/>
            <a:ext cx="11342381" cy="161582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10845" indent="-400050">
              <a:lnSpc>
                <a:spcPct val="100000"/>
              </a:lnSpc>
              <a:spcBef>
                <a:spcPts val="960"/>
              </a:spcBef>
              <a:buAutoNum type="arabicPeriod" startAt="4"/>
              <a:tabLst>
                <a:tab pos="410845" algn="l"/>
              </a:tabLst>
            </a:pPr>
            <a:r>
              <a:rPr lang="en-US" sz="3200" b="1" u="sng" spc="-175">
                <a:solidFill>
                  <a:srgbClr val="006EBE"/>
                </a:solidFill>
                <a:latin typeface="Trebuchet MS"/>
                <a:cs typeface="Trebuchet MS"/>
              </a:rPr>
              <a:t>Quadratic</a:t>
            </a:r>
            <a:r>
              <a:rPr lang="en-US" sz="3200" b="1" u="sng" spc="-355">
                <a:solidFill>
                  <a:srgbClr val="006EBE"/>
                </a:solidFill>
                <a:latin typeface="Trebuchet MS"/>
                <a:cs typeface="Trebuchet MS"/>
              </a:rPr>
              <a:t> </a:t>
            </a:r>
            <a:r>
              <a:rPr lang="en-US" sz="3200" b="1" u="sng" spc="-20">
                <a:solidFill>
                  <a:srgbClr val="006EBE"/>
                </a:solidFill>
                <a:latin typeface="Trebuchet MS"/>
                <a:cs typeface="Trebuchet MS"/>
              </a:rPr>
              <a:t>mean</a:t>
            </a:r>
            <a:endParaRPr lang="en-US" sz="3200" u="sng">
              <a:latin typeface="Trebuchet MS"/>
              <a:cs typeface="Trebuchet MS"/>
            </a:endParaRPr>
          </a:p>
          <a:p>
            <a:pPr marL="355600" marR="5080" lvl="1" indent="-343535">
              <a:lnSpc>
                <a:spcPts val="3800"/>
              </a:lnSpc>
              <a:spcBef>
                <a:spcPts val="1025"/>
              </a:spcBef>
              <a:buChar char="•"/>
              <a:tabLst>
                <a:tab pos="355600" algn="l"/>
              </a:tabLst>
            </a:pPr>
            <a:r>
              <a:rPr lang="en-US" sz="2000">
                <a:cs typeface="Arial"/>
              </a:rPr>
              <a:t>It</a:t>
            </a:r>
            <a:r>
              <a:rPr lang="en-US" sz="2000" spc="-120">
                <a:cs typeface="Arial"/>
              </a:rPr>
              <a:t> </a:t>
            </a:r>
            <a:r>
              <a:rPr lang="en-US" sz="2000" spc="-95">
                <a:cs typeface="Arial"/>
              </a:rPr>
              <a:t>is</a:t>
            </a:r>
            <a:r>
              <a:rPr lang="en-US" sz="2000" spc="-320">
                <a:cs typeface="Arial"/>
              </a:rPr>
              <a:t> </a:t>
            </a:r>
            <a:r>
              <a:rPr lang="en-US" sz="2000" spc="-80">
                <a:cs typeface="Arial"/>
              </a:rPr>
              <a:t>another</a:t>
            </a:r>
            <a:r>
              <a:rPr lang="en-US" sz="2000" spc="-254">
                <a:cs typeface="Arial"/>
              </a:rPr>
              <a:t> </a:t>
            </a:r>
            <a:r>
              <a:rPr lang="en-US" sz="2000" spc="-135">
                <a:cs typeface="Arial"/>
              </a:rPr>
              <a:t>name</a:t>
            </a:r>
            <a:r>
              <a:rPr lang="en-US" sz="2000" spc="-310">
                <a:cs typeface="Arial"/>
              </a:rPr>
              <a:t> </a:t>
            </a:r>
            <a:r>
              <a:rPr lang="en-US" sz="2000">
                <a:cs typeface="Arial"/>
              </a:rPr>
              <a:t>for</a:t>
            </a:r>
            <a:r>
              <a:rPr lang="en-US" sz="2000" spc="-120">
                <a:cs typeface="Arial"/>
              </a:rPr>
              <a:t> </a:t>
            </a:r>
            <a:r>
              <a:rPr lang="en-US" sz="2000" spc="-100">
                <a:cs typeface="Trebuchet MS"/>
              </a:rPr>
              <a:t>Root</a:t>
            </a:r>
            <a:r>
              <a:rPr lang="en-US" sz="2000" spc="-360">
                <a:cs typeface="Trebuchet MS"/>
              </a:rPr>
              <a:t> </a:t>
            </a:r>
            <a:r>
              <a:rPr lang="en-US" sz="2000" spc="-40">
                <a:cs typeface="Trebuchet MS"/>
              </a:rPr>
              <a:t>Mean</a:t>
            </a:r>
            <a:r>
              <a:rPr lang="en-US" sz="2000" spc="-260">
                <a:cs typeface="Trebuchet MS"/>
              </a:rPr>
              <a:t> </a:t>
            </a:r>
            <a:r>
              <a:rPr lang="en-US" sz="2000" spc="-165">
                <a:cs typeface="Trebuchet MS"/>
              </a:rPr>
              <a:t>Square</a:t>
            </a:r>
            <a:r>
              <a:rPr lang="en-US" sz="2000" spc="-409">
                <a:cs typeface="Trebuchet MS"/>
              </a:rPr>
              <a:t> </a:t>
            </a:r>
            <a:r>
              <a:rPr lang="en-US" sz="2000" spc="-25">
                <a:cs typeface="Trebuchet MS"/>
              </a:rPr>
              <a:t>or </a:t>
            </a:r>
            <a:r>
              <a:rPr lang="en-US" sz="2000" spc="-20">
                <a:cs typeface="Trebuchet MS"/>
              </a:rPr>
              <a:t>RMS.</a:t>
            </a:r>
            <a:endParaRPr lang="en-US" sz="2000">
              <a:cs typeface="Trebuchet MS"/>
            </a:endParaRPr>
          </a:p>
          <a:p>
            <a:pPr marL="355600" marR="1261745" lvl="1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>
                <a:cs typeface="Trebuchet MS"/>
              </a:rPr>
              <a:t>RMS</a:t>
            </a:r>
            <a:r>
              <a:rPr lang="en-US" sz="2000" spc="125">
                <a:cs typeface="Trebuchet MS"/>
              </a:rPr>
              <a:t> </a:t>
            </a:r>
            <a:r>
              <a:rPr lang="en-US" sz="2000" spc="-100">
                <a:cs typeface="Arial"/>
              </a:rPr>
              <a:t>is</a:t>
            </a:r>
            <a:r>
              <a:rPr lang="en-US" sz="2000" spc="-295">
                <a:cs typeface="Arial"/>
              </a:rPr>
              <a:t> </a:t>
            </a:r>
            <a:r>
              <a:rPr lang="en-US" sz="2000" spc="-90">
                <a:cs typeface="Arial"/>
              </a:rPr>
              <a:t>typically</a:t>
            </a:r>
            <a:r>
              <a:rPr lang="en-US" sz="2000" spc="-105">
                <a:cs typeface="Arial"/>
              </a:rPr>
              <a:t> </a:t>
            </a:r>
            <a:r>
              <a:rPr lang="en-US" sz="2000" spc="-155">
                <a:cs typeface="Arial"/>
              </a:rPr>
              <a:t>used</a:t>
            </a:r>
            <a:r>
              <a:rPr lang="en-US" sz="2000" spc="-365">
                <a:cs typeface="Arial"/>
              </a:rPr>
              <a:t>  </a:t>
            </a:r>
            <a:r>
              <a:rPr lang="en-US" sz="2000" spc="-10">
                <a:cs typeface="Arial"/>
              </a:rPr>
              <a:t>for data</a:t>
            </a:r>
            <a:r>
              <a:rPr lang="en-US" sz="2000" spc="-215">
                <a:cs typeface="Arial"/>
              </a:rPr>
              <a:t> </a:t>
            </a:r>
            <a:r>
              <a:rPr lang="en-US" sz="2000" spc="-90">
                <a:cs typeface="Arial"/>
              </a:rPr>
              <a:t>whose </a:t>
            </a:r>
            <a:r>
              <a:rPr lang="en-US" sz="2000" spc="-50">
                <a:cs typeface="Arial"/>
              </a:rPr>
              <a:t>arithmetic</a:t>
            </a:r>
            <a:r>
              <a:rPr lang="en-US" sz="2000" spc="-100">
                <a:cs typeface="Arial"/>
              </a:rPr>
              <a:t> </a:t>
            </a:r>
            <a:r>
              <a:rPr lang="en-US" sz="2000" spc="-140">
                <a:cs typeface="Arial"/>
              </a:rPr>
              <a:t>mean</a:t>
            </a:r>
            <a:r>
              <a:rPr lang="en-US" sz="2000" spc="-320">
                <a:cs typeface="Arial"/>
              </a:rPr>
              <a:t> </a:t>
            </a:r>
            <a:r>
              <a:rPr lang="en-US" sz="2000" spc="-100">
                <a:cs typeface="Arial"/>
              </a:rPr>
              <a:t>is</a:t>
            </a:r>
            <a:r>
              <a:rPr lang="en-US" sz="2000" spc="-470">
                <a:cs typeface="Arial"/>
              </a:rPr>
              <a:t> </a:t>
            </a:r>
            <a:r>
              <a:rPr lang="en-US" sz="2000" spc="-10">
                <a:cs typeface="Arial"/>
              </a:rPr>
              <a:t>zero.</a:t>
            </a:r>
            <a:endParaRPr lang="en-US" sz="2000">
              <a:cs typeface="Arial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EBC9DAE-C598-D376-ED86-F66773CD0E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6140" y="1869948"/>
            <a:ext cx="3000755" cy="1559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B1377-3C3A-714F-FFD2-4A3879B55C6C}"/>
              </a:ext>
            </a:extLst>
          </p:cNvPr>
          <p:cNvSpPr txBox="1"/>
          <p:nvPr/>
        </p:nvSpPr>
        <p:spPr>
          <a:xfrm>
            <a:off x="783771" y="3213906"/>
            <a:ext cx="9710057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lang="en-US" sz="2400" b="1" spc="-45">
                <a:cs typeface="Arial"/>
              </a:rPr>
              <a:t>Example</a:t>
            </a:r>
            <a:endParaRPr lang="en-US" sz="2400" b="1">
              <a:cs typeface="Arial"/>
            </a:endParaRPr>
          </a:p>
          <a:p>
            <a:pPr marL="381000" marR="531495" indent="-343535">
              <a:lnSpc>
                <a:spcPts val="3810"/>
              </a:lnSpc>
              <a:spcBef>
                <a:spcPts val="1015"/>
              </a:spcBef>
              <a:buChar char="•"/>
              <a:tabLst>
                <a:tab pos="381000" algn="l"/>
              </a:tabLst>
            </a:pPr>
            <a:r>
              <a:rPr lang="en-US" sz="2000" spc="-200">
                <a:cs typeface="Arial"/>
              </a:rPr>
              <a:t>Suppose</a:t>
            </a:r>
            <a:r>
              <a:rPr lang="en-US" sz="2000" spc="-480">
                <a:cs typeface="Arial"/>
              </a:rPr>
              <a:t> </a:t>
            </a:r>
            <a:r>
              <a:rPr lang="en-US" sz="2000" spc="-155">
                <a:cs typeface="Arial"/>
              </a:rPr>
              <a:t>measurements</a:t>
            </a:r>
            <a:r>
              <a:rPr lang="en-US" sz="2000" spc="-265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10">
                <a:cs typeface="Arial"/>
              </a:rPr>
              <a:t> </a:t>
            </a:r>
            <a:r>
              <a:rPr lang="en-US" sz="2000" spc="-130">
                <a:cs typeface="Arial"/>
              </a:rPr>
              <a:t>120,</a:t>
            </a:r>
            <a:r>
              <a:rPr lang="en-US" sz="2000" spc="-280">
                <a:cs typeface="Arial"/>
              </a:rPr>
              <a:t> </a:t>
            </a:r>
            <a:r>
              <a:rPr lang="en-US" sz="2000" spc="-135">
                <a:cs typeface="Arial"/>
              </a:rPr>
              <a:t>-</a:t>
            </a:r>
            <a:r>
              <a:rPr lang="en-US" sz="2000" spc="-105">
                <a:cs typeface="Arial"/>
              </a:rPr>
              <a:t>150,</a:t>
            </a:r>
            <a:r>
              <a:rPr lang="en-US" sz="2000" spc="-280">
                <a:cs typeface="Arial"/>
              </a:rPr>
              <a:t> </a:t>
            </a:r>
            <a:r>
              <a:rPr lang="en-US" sz="2000" spc="-110">
                <a:cs typeface="Arial"/>
              </a:rPr>
              <a:t>and</a:t>
            </a:r>
            <a:r>
              <a:rPr lang="en-US" sz="2000" spc="-550">
                <a:cs typeface="Arial"/>
              </a:rPr>
              <a:t> </a:t>
            </a:r>
            <a:r>
              <a:rPr lang="en-US" sz="2000" spc="-25">
                <a:cs typeface="Arial"/>
              </a:rPr>
              <a:t>75 </a:t>
            </a:r>
            <a:r>
              <a:rPr lang="en-US" sz="2000" spc="-80">
                <a:cs typeface="Arial"/>
              </a:rPr>
              <a:t>volts</a:t>
            </a:r>
            <a:r>
              <a:rPr lang="en-US" sz="2000" spc="-135">
                <a:cs typeface="Arial"/>
              </a:rPr>
              <a:t> </a:t>
            </a:r>
            <a:r>
              <a:rPr lang="en-US" sz="2000" spc="-75">
                <a:cs typeface="Arial"/>
              </a:rPr>
              <a:t>were</a:t>
            </a:r>
            <a:r>
              <a:rPr lang="en-US" sz="2000" spc="-350">
                <a:cs typeface="Arial"/>
              </a:rPr>
              <a:t> </a:t>
            </a:r>
            <a:r>
              <a:rPr lang="en-US" sz="2000" spc="-10">
                <a:cs typeface="Arial"/>
              </a:rPr>
              <a:t>obtained.</a:t>
            </a:r>
            <a:endParaRPr lang="en-US" sz="2000">
              <a:cs typeface="Arial"/>
            </a:endParaRPr>
          </a:p>
          <a:p>
            <a:pPr marR="474980" algn="ctr">
              <a:lnSpc>
                <a:spcPct val="100000"/>
              </a:lnSpc>
              <a:spcBef>
                <a:spcPts val="570"/>
              </a:spcBef>
            </a:pPr>
            <a:r>
              <a:rPr lang="en-US" sz="2000" b="1" spc="-150">
                <a:cs typeface="Trebuchet MS"/>
              </a:rPr>
              <a:t>Solution:</a:t>
            </a:r>
            <a:r>
              <a:rPr lang="en-US" sz="2000" b="1" spc="-325">
                <a:cs typeface="Trebuchet MS"/>
              </a:rPr>
              <a:t> </a:t>
            </a:r>
            <a:r>
              <a:rPr lang="en-US" sz="2000" spc="-165">
                <a:cs typeface="Arial"/>
              </a:rPr>
              <a:t>The</a:t>
            </a:r>
            <a:r>
              <a:rPr lang="en-US" sz="2000" spc="-450">
                <a:cs typeface="Arial"/>
              </a:rPr>
              <a:t> </a:t>
            </a:r>
            <a:r>
              <a:rPr lang="en-US" sz="2000" spc="-125">
                <a:cs typeface="Arial"/>
              </a:rPr>
              <a:t>corresponding</a:t>
            </a:r>
            <a:r>
              <a:rPr lang="en-US" sz="2000" spc="-220">
                <a:cs typeface="Arial"/>
              </a:rPr>
              <a:t> </a:t>
            </a:r>
            <a:r>
              <a:rPr lang="en-US" sz="2000" spc="-95">
                <a:cs typeface="Arial"/>
              </a:rPr>
              <a:t>quadratic</a:t>
            </a:r>
            <a:r>
              <a:rPr lang="en-US" sz="2000" spc="-130">
                <a:cs typeface="Arial"/>
              </a:rPr>
              <a:t> </a:t>
            </a:r>
            <a:r>
              <a:rPr lang="en-US" sz="2000" spc="-140">
                <a:cs typeface="Arial"/>
              </a:rPr>
              <a:t>mean</a:t>
            </a:r>
            <a:r>
              <a:rPr lang="en-US" sz="2000" spc="-455">
                <a:cs typeface="Arial"/>
              </a:rPr>
              <a:t> </a:t>
            </a:r>
            <a:r>
              <a:rPr lang="en-US" sz="2000" spc="-25">
                <a:cs typeface="Arial"/>
              </a:rPr>
              <a:t>is</a:t>
            </a:r>
            <a:endParaRPr lang="en-US" sz="2000">
              <a:cs typeface="Arial"/>
            </a:endParaRPr>
          </a:p>
          <a:p>
            <a:pPr marR="551815" algn="ctr">
              <a:lnSpc>
                <a:spcPct val="100000"/>
              </a:lnSpc>
              <a:spcBef>
                <a:spcPts val="5"/>
              </a:spcBef>
            </a:pPr>
            <a:r>
              <a:rPr lang="en-US" sz="2000" spc="-150">
                <a:cs typeface="Arial"/>
              </a:rPr>
              <a:t>√((120</a:t>
            </a:r>
            <a:r>
              <a:rPr lang="en-US" sz="2000" spc="-225" baseline="24024">
                <a:cs typeface="Arial"/>
              </a:rPr>
              <a:t>2</a:t>
            </a:r>
            <a:r>
              <a:rPr lang="en-US" sz="2000" spc="-150">
                <a:cs typeface="Arial"/>
              </a:rPr>
              <a:t>+</a:t>
            </a:r>
            <a:r>
              <a:rPr lang="en-US" sz="2000" spc="-545">
                <a:cs typeface="Arial"/>
              </a:rPr>
              <a:t> </a:t>
            </a:r>
            <a:r>
              <a:rPr lang="en-US" sz="2000" spc="-180">
                <a:cs typeface="Arial"/>
              </a:rPr>
              <a:t>(-</a:t>
            </a:r>
            <a:r>
              <a:rPr lang="en-US" sz="2000" spc="-155">
                <a:cs typeface="Arial"/>
              </a:rPr>
              <a:t>150)</a:t>
            </a:r>
            <a:r>
              <a:rPr lang="en-US" sz="2000" spc="-232" baseline="24024">
                <a:cs typeface="Arial"/>
              </a:rPr>
              <a:t>2</a:t>
            </a:r>
            <a:r>
              <a:rPr lang="en-US" sz="2000" spc="-562" baseline="24024">
                <a:cs typeface="Arial"/>
              </a:rPr>
              <a:t> </a:t>
            </a:r>
            <a:r>
              <a:rPr lang="en-US" sz="2000" spc="-25">
                <a:cs typeface="Arial"/>
              </a:rPr>
              <a:t>+</a:t>
            </a:r>
            <a:r>
              <a:rPr lang="en-US" sz="2000" spc="-545">
                <a:cs typeface="Arial"/>
              </a:rPr>
              <a:t> </a:t>
            </a:r>
            <a:r>
              <a:rPr lang="en-US" sz="2000" spc="-114">
                <a:cs typeface="Arial"/>
              </a:rPr>
              <a:t>75</a:t>
            </a:r>
            <a:r>
              <a:rPr lang="en-US" sz="2000" spc="-172" baseline="24024">
                <a:cs typeface="Arial"/>
              </a:rPr>
              <a:t>2</a:t>
            </a:r>
            <a:r>
              <a:rPr lang="en-US" sz="2000" spc="-114">
                <a:cs typeface="Arial"/>
              </a:rPr>
              <a:t>)/3)</a:t>
            </a:r>
            <a:r>
              <a:rPr lang="en-US" sz="2000" spc="-240">
                <a:cs typeface="Arial"/>
              </a:rPr>
              <a:t> </a:t>
            </a:r>
            <a:r>
              <a:rPr lang="en-US" sz="2000">
                <a:cs typeface="Arial"/>
              </a:rPr>
              <a:t>or</a:t>
            </a:r>
            <a:r>
              <a:rPr lang="en-US" sz="2000" spc="-20">
                <a:cs typeface="Arial"/>
              </a:rPr>
              <a:t> </a:t>
            </a:r>
            <a:r>
              <a:rPr lang="en-US" sz="2000" spc="-204">
                <a:cs typeface="Arial"/>
              </a:rPr>
              <a:t>119</a:t>
            </a:r>
            <a:r>
              <a:rPr lang="en-US" sz="2000" spc="-325">
                <a:cs typeface="Arial"/>
              </a:rPr>
              <a:t> </a:t>
            </a:r>
            <a:r>
              <a:rPr lang="en-US" sz="2000" spc="-65">
                <a:cs typeface="Arial"/>
              </a:rPr>
              <a:t>volts</a:t>
            </a:r>
            <a:r>
              <a:rPr lang="en-US" sz="2000" spc="-75">
                <a:cs typeface="Arial"/>
              </a:rPr>
              <a:t> </a:t>
            </a:r>
            <a:r>
              <a:rPr lang="en-US" sz="2000" spc="-20">
                <a:cs typeface="Arial"/>
              </a:rPr>
              <a:t>RMS.</a:t>
            </a:r>
            <a:endParaRPr lang="en-US" sz="2000">
              <a:cs typeface="Arial"/>
            </a:endParaRPr>
          </a:p>
          <a:p>
            <a:pPr marL="381000" marR="30480" indent="-343535">
              <a:lnSpc>
                <a:spcPct val="100000"/>
              </a:lnSpc>
              <a:spcBef>
                <a:spcPts val="800"/>
              </a:spcBef>
              <a:buChar char="•"/>
              <a:tabLst>
                <a:tab pos="381000" algn="l"/>
              </a:tabLst>
            </a:pPr>
            <a:r>
              <a:rPr lang="en-US" sz="2000" spc="-165">
                <a:cs typeface="Arial"/>
              </a:rPr>
              <a:t>The</a:t>
            </a:r>
            <a:r>
              <a:rPr lang="en-US" sz="2000" spc="-455">
                <a:cs typeface="Arial"/>
              </a:rPr>
              <a:t> </a:t>
            </a:r>
            <a:r>
              <a:rPr lang="en-US" sz="2000" spc="-95">
                <a:cs typeface="Arial"/>
              </a:rPr>
              <a:t>quadratic</a:t>
            </a:r>
            <a:r>
              <a:rPr lang="en-US" sz="2000" spc="-145">
                <a:cs typeface="Arial"/>
              </a:rPr>
              <a:t> </a:t>
            </a:r>
            <a:r>
              <a:rPr lang="en-US" sz="2000" spc="-140">
                <a:cs typeface="Arial"/>
              </a:rPr>
              <a:t>mean</a:t>
            </a:r>
            <a:r>
              <a:rPr lang="en-US" sz="2000" spc="-315">
                <a:cs typeface="Arial"/>
              </a:rPr>
              <a:t> </a:t>
            </a:r>
            <a:r>
              <a:rPr lang="en-US" sz="2000" spc="-165">
                <a:cs typeface="Arial"/>
              </a:rPr>
              <a:t>gives</a:t>
            </a:r>
            <a:r>
              <a:rPr lang="en-US" sz="2000" spc="-345">
                <a:cs typeface="Arial"/>
              </a:rPr>
              <a:t> </a:t>
            </a:r>
            <a:r>
              <a:rPr lang="en-US" sz="2000">
                <a:cs typeface="Arial"/>
              </a:rPr>
              <a:t>a</a:t>
            </a:r>
            <a:r>
              <a:rPr lang="en-US" sz="2000" spc="-495">
                <a:cs typeface="Arial"/>
              </a:rPr>
              <a:t> </a:t>
            </a:r>
            <a:r>
              <a:rPr lang="en-US" sz="2000" spc="-150">
                <a:cs typeface="Arial"/>
              </a:rPr>
              <a:t>physical</a:t>
            </a:r>
            <a:r>
              <a:rPr lang="en-US" sz="2000" spc="-250">
                <a:cs typeface="Arial"/>
              </a:rPr>
              <a:t> </a:t>
            </a:r>
            <a:r>
              <a:rPr lang="en-US" sz="2000" spc="-155">
                <a:cs typeface="Arial"/>
              </a:rPr>
              <a:t>measure</a:t>
            </a:r>
            <a:r>
              <a:rPr lang="en-US" sz="2000" spc="-305">
                <a:cs typeface="Arial"/>
              </a:rPr>
              <a:t> </a:t>
            </a:r>
            <a:r>
              <a:rPr lang="en-US" sz="2000" spc="-25">
                <a:cs typeface="Arial"/>
              </a:rPr>
              <a:t>of </a:t>
            </a:r>
            <a:r>
              <a:rPr lang="en-US" sz="2000">
                <a:cs typeface="Arial"/>
              </a:rPr>
              <a:t>the</a:t>
            </a:r>
            <a:r>
              <a:rPr lang="en-US" sz="2000" spc="-105">
                <a:cs typeface="Arial"/>
              </a:rPr>
              <a:t> </a:t>
            </a:r>
            <a:r>
              <a:rPr lang="en-US" sz="2000" spc="-160">
                <a:cs typeface="Arial"/>
              </a:rPr>
              <a:t>average</a:t>
            </a:r>
            <a:r>
              <a:rPr lang="en-US" sz="2000" spc="-375">
                <a:cs typeface="Arial"/>
              </a:rPr>
              <a:t> </a:t>
            </a:r>
            <a:r>
              <a:rPr lang="en-US" sz="2000" spc="-130">
                <a:cs typeface="Arial"/>
              </a:rPr>
              <a:t>distance</a:t>
            </a:r>
            <a:r>
              <a:rPr lang="en-US" sz="2000" spc="-320">
                <a:cs typeface="Arial"/>
              </a:rPr>
              <a:t> </a:t>
            </a:r>
            <a:r>
              <a:rPr lang="en-US" sz="2000" spc="-30">
                <a:cs typeface="Arial"/>
              </a:rPr>
              <a:t>from</a:t>
            </a:r>
            <a:r>
              <a:rPr lang="en-US" sz="2000" spc="-355">
                <a:cs typeface="Arial"/>
              </a:rPr>
              <a:t> </a:t>
            </a:r>
            <a:r>
              <a:rPr lang="en-US" sz="2000" spc="-10">
                <a:cs typeface="Arial"/>
              </a:rPr>
              <a:t>zero.</a:t>
            </a: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9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F1F7-0DED-23EB-847C-EA96900A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8BBC1C-65F5-3BCD-96B2-A5A04B01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38AF9E3-BADC-EBBE-8481-BC2B8EFE372D}"/>
              </a:ext>
            </a:extLst>
          </p:cNvPr>
          <p:cNvSpPr txBox="1"/>
          <p:nvPr/>
        </p:nvSpPr>
        <p:spPr>
          <a:xfrm>
            <a:off x="555705" y="218674"/>
            <a:ext cx="11342381" cy="21672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03225" indent="-400050" algn="just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403225" algn="l"/>
              </a:tabLst>
            </a:pPr>
            <a:r>
              <a:rPr lang="en-US" sz="3200" b="1" u="sng" spc="-565">
                <a:solidFill>
                  <a:srgbClr val="006EBE"/>
                </a:solidFill>
                <a:latin typeface="+mj-lt"/>
                <a:cs typeface="Trebuchet MS"/>
              </a:rPr>
              <a:t>T</a:t>
            </a:r>
            <a:r>
              <a:rPr lang="en-US" sz="3200" b="1" u="sng" spc="-229">
                <a:solidFill>
                  <a:srgbClr val="006EBE"/>
                </a:solidFill>
                <a:latin typeface="+mj-lt"/>
                <a:cs typeface="Trebuchet MS"/>
              </a:rPr>
              <a:t>r</a:t>
            </a:r>
            <a:r>
              <a:rPr lang="en-US" sz="3200" b="1" u="sng" spc="-225">
                <a:solidFill>
                  <a:srgbClr val="006EBE"/>
                </a:solidFill>
                <a:latin typeface="+mj-lt"/>
                <a:cs typeface="Trebuchet MS"/>
              </a:rPr>
              <a:t>i</a:t>
            </a:r>
            <a:r>
              <a:rPr lang="en-US" sz="3200" b="1" u="sng" spc="-235">
                <a:solidFill>
                  <a:srgbClr val="006EBE"/>
                </a:solidFill>
                <a:latin typeface="+mj-lt"/>
                <a:cs typeface="Trebuchet MS"/>
              </a:rPr>
              <a:t>mme</a:t>
            </a:r>
            <a:r>
              <a:rPr lang="en-US" sz="3200" b="1" u="sng" spc="-10">
                <a:solidFill>
                  <a:srgbClr val="006EBE"/>
                </a:solidFill>
                <a:latin typeface="+mj-lt"/>
                <a:cs typeface="Trebuchet MS"/>
              </a:rPr>
              <a:t>d</a:t>
            </a:r>
            <a:r>
              <a:rPr lang="en-US" sz="3200" b="1" u="sng" spc="-425">
                <a:solidFill>
                  <a:srgbClr val="006EBE"/>
                </a:solidFill>
                <a:latin typeface="+mj-lt"/>
                <a:cs typeface="Trebuchet MS"/>
              </a:rPr>
              <a:t> </a:t>
            </a:r>
            <a:r>
              <a:rPr lang="en-US" sz="3200" b="1" u="sng" spc="-20">
                <a:solidFill>
                  <a:srgbClr val="006EBE"/>
                </a:solidFill>
                <a:latin typeface="+mj-lt"/>
                <a:cs typeface="Trebuchet MS"/>
              </a:rPr>
              <a:t>mean</a:t>
            </a:r>
            <a:endParaRPr lang="en-US" sz="3200" b="1" u="sng">
              <a:solidFill>
                <a:srgbClr val="006EBE"/>
              </a:solidFill>
              <a:latin typeface="+mj-lt"/>
              <a:cs typeface="Trebuchet MS"/>
            </a:endParaRPr>
          </a:p>
          <a:p>
            <a:pPr marL="346075" indent="-342900" algn="just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403225" algn="l"/>
              </a:tabLst>
            </a:pPr>
            <a:r>
              <a:rPr lang="en-US" sz="2000">
                <a:cs typeface="Arial"/>
              </a:rPr>
              <a:t>It usually refers to </a:t>
            </a:r>
            <a:r>
              <a:rPr lang="en-US" sz="2000" b="1">
                <a:cs typeface="Arial"/>
              </a:rPr>
              <a:t>the arithmetic mean without the top 10% and bottom 10% of the ordered scores;</a:t>
            </a:r>
          </a:p>
          <a:p>
            <a:pPr marL="354965" marR="62230" indent="-342900" algn="just">
              <a:lnSpc>
                <a:spcPct val="100000"/>
              </a:lnSpc>
              <a:spcBef>
                <a:spcPts val="80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Arial"/>
              </a:rPr>
              <a:t>Removes extreme scores on both the high and low ends of the data.</a:t>
            </a:r>
          </a:p>
          <a:p>
            <a:pPr marL="355600" lvl="1" indent="-342900" algn="just">
              <a:lnSpc>
                <a:spcPct val="100000"/>
              </a:lnSpc>
              <a:spcBef>
                <a:spcPts val="79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2000">
                <a:cs typeface="Arial"/>
              </a:rPr>
              <a:t>A </a:t>
            </a:r>
            <a:r>
              <a:rPr lang="en-US" sz="2000" b="1">
                <a:cs typeface="Arial"/>
              </a:rPr>
              <a:t>truncated mean </a:t>
            </a:r>
            <a:r>
              <a:rPr lang="en-US" sz="2000">
                <a:cs typeface="Arial"/>
              </a:rPr>
              <a:t>or </a:t>
            </a:r>
            <a:r>
              <a:rPr lang="en-US" sz="2000" b="1">
                <a:cs typeface="Arial"/>
              </a:rPr>
              <a:t>trimmed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0D1DD-2F8F-DD08-5AB0-B09251D9D158}"/>
              </a:ext>
            </a:extLst>
          </p:cNvPr>
          <p:cNvSpPr txBox="1"/>
          <p:nvPr/>
        </p:nvSpPr>
        <p:spPr>
          <a:xfrm>
            <a:off x="653143" y="2720211"/>
            <a:ext cx="10199914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 algn="just">
              <a:spcBef>
                <a:spcPts val="900"/>
              </a:spcBef>
              <a:tabLst>
                <a:tab pos="403225" algn="l"/>
              </a:tabLst>
            </a:pPr>
            <a:r>
              <a:rPr lang="en-US" sz="3200" b="1" spc="-20">
                <a:solidFill>
                  <a:srgbClr val="006EBE"/>
                </a:solidFill>
                <a:latin typeface="+mj-lt"/>
              </a:rPr>
              <a:t>6. </a:t>
            </a:r>
            <a:r>
              <a:rPr lang="en-US" sz="3200" b="1" u="sng" spc="-20">
                <a:solidFill>
                  <a:srgbClr val="006EBE"/>
                </a:solidFill>
                <a:latin typeface="+mj-lt"/>
              </a:rPr>
              <a:t>Weighted mean</a:t>
            </a:r>
          </a:p>
          <a:p>
            <a:pPr marL="469900" marR="1038225" indent="-342900" algn="just">
              <a:spcBef>
                <a:spcPts val="104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Arial"/>
              </a:rPr>
              <a:t>It is the average of differently weighted scores;</a:t>
            </a:r>
          </a:p>
          <a:p>
            <a:pPr marL="469900" marR="5080" indent="-342900" algn="just">
              <a:spcBef>
                <a:spcPts val="59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Arial"/>
              </a:rPr>
              <a:t>It takes into account some measure of weight attached to different scores</a:t>
            </a:r>
            <a:r>
              <a:rPr lang="en-US" sz="1800" spc="-10">
                <a:latin typeface="Arial"/>
                <a:cs typeface="Arial"/>
              </a:rPr>
              <a:t>.</a:t>
            </a:r>
            <a:endParaRPr lang="en-US" sz="1800">
              <a:latin typeface="Arial"/>
              <a:cs typeface="Arial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8ADDF254-4936-2886-89CF-A073971804D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2029" y="4311396"/>
            <a:ext cx="3124200" cy="1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47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51FE-1324-5FD5-8C0B-0D449CDE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B6789-59EB-0751-D3E1-88E9AE9DA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FA2FB-71F8-CF7D-1E81-5DC38A784EDF}"/>
              </a:ext>
            </a:extLst>
          </p:cNvPr>
          <p:cNvSpPr txBox="1"/>
          <p:nvPr/>
        </p:nvSpPr>
        <p:spPr>
          <a:xfrm>
            <a:off x="555705" y="362320"/>
            <a:ext cx="108307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lang="en-US" sz="2800" b="1" u="sng" spc="-180">
                <a:solidFill>
                  <a:srgbClr val="006EBE"/>
                </a:solidFill>
                <a:latin typeface="+mj-lt"/>
                <a:cs typeface="Trebuchet MS"/>
              </a:rPr>
              <a:t>The</a:t>
            </a:r>
            <a:r>
              <a:rPr lang="en-US" sz="2800" b="1" u="sng" spc="-520">
                <a:solidFill>
                  <a:srgbClr val="006EBE"/>
                </a:solidFill>
                <a:latin typeface="+mj-lt"/>
                <a:cs typeface="Trebuchet MS"/>
              </a:rPr>
              <a:t>  </a:t>
            </a:r>
            <a:r>
              <a:rPr lang="en-US" sz="2800" b="1" u="sng" spc="-20">
                <a:solidFill>
                  <a:srgbClr val="006EBE"/>
                </a:solidFill>
                <a:latin typeface="+mj-lt"/>
                <a:cs typeface="Trebuchet MS"/>
              </a:rPr>
              <a:t>Mode</a:t>
            </a:r>
            <a:endParaRPr lang="en-US" sz="2800" u="sng">
              <a:latin typeface="+mj-lt"/>
              <a:cs typeface="Trebuchet MS"/>
            </a:endParaRPr>
          </a:p>
          <a:p>
            <a:pPr marL="354330" marR="10795" indent="-342265" algn="just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lang="en-US" sz="2000" spc="-10">
                <a:latin typeface="Arial"/>
                <a:cs typeface="Arial"/>
              </a:rPr>
              <a:t>The mode is the most frequent or most typical value.</a:t>
            </a:r>
          </a:p>
          <a:p>
            <a:pPr marL="354330" marR="5080" indent="-342265" algn="just">
              <a:lnSpc>
                <a:spcPct val="100000"/>
              </a:lnSpc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lang="en-US" sz="2000" spc="-10">
                <a:latin typeface="Arial"/>
                <a:cs typeface="Arial"/>
              </a:rPr>
              <a:t>The mode will not always be the central value; </a:t>
            </a:r>
            <a:r>
              <a:rPr lang="en-US" sz="2000" spc="-10" err="1">
                <a:latin typeface="Arial"/>
                <a:cs typeface="Arial"/>
              </a:rPr>
              <a:t>infact</a:t>
            </a:r>
            <a:r>
              <a:rPr lang="en-US" sz="2000" spc="-10">
                <a:latin typeface="Arial"/>
                <a:cs typeface="Arial"/>
              </a:rPr>
              <a:t> it may sometimes be an extreme value. Also, a sample may have more than one mode.</a:t>
            </a: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en-US" sz="2000" b="1" spc="-10">
                <a:latin typeface="Arial"/>
                <a:cs typeface="Arial"/>
              </a:rPr>
              <a:t>Bimodal or Multimodal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D8F7-489E-73FC-4365-BFA9383C8D5C}"/>
              </a:ext>
            </a:extLst>
          </p:cNvPr>
          <p:cNvSpPr txBox="1"/>
          <p:nvPr/>
        </p:nvSpPr>
        <p:spPr>
          <a:xfrm>
            <a:off x="555705" y="2649300"/>
            <a:ext cx="8991066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lang="en-US" sz="2000" b="1" spc="-45">
                <a:latin typeface="Arial"/>
                <a:cs typeface="Arial"/>
              </a:rPr>
              <a:t>Example</a:t>
            </a:r>
            <a:endParaRPr lang="en-US" sz="2000" b="1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en-US" sz="2000" spc="-80">
                <a:latin typeface="Arial"/>
                <a:cs typeface="Arial"/>
              </a:rPr>
              <a:t>‘23,</a:t>
            </a:r>
            <a:r>
              <a:rPr lang="en-US" sz="2000" spc="-16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22,</a:t>
            </a:r>
            <a:r>
              <a:rPr lang="en-US" sz="2000" spc="-29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12,</a:t>
            </a:r>
            <a:r>
              <a:rPr lang="en-US" sz="2000" spc="-270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14,</a:t>
            </a:r>
            <a:r>
              <a:rPr lang="en-US" sz="2000" spc="-27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22,</a:t>
            </a:r>
            <a:r>
              <a:rPr lang="en-US" sz="2000" spc="-31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26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20,</a:t>
            </a:r>
            <a:r>
              <a:rPr lang="en-US" sz="2000" spc="-28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22,</a:t>
            </a:r>
            <a:r>
              <a:rPr lang="en-US" sz="2000" spc="-27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625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18’</a:t>
            </a:r>
            <a:r>
              <a:rPr lang="en-US" sz="2000">
                <a:latin typeface="Arial"/>
                <a:cs typeface="Arial"/>
              </a:rPr>
              <a:t>  -  </a:t>
            </a:r>
            <a:r>
              <a:rPr lang="en-US" sz="2000" spc="-170">
                <a:latin typeface="Arial"/>
                <a:cs typeface="Arial"/>
              </a:rPr>
              <a:t>The</a:t>
            </a:r>
            <a:r>
              <a:rPr lang="en-US" sz="2000" spc="-475">
                <a:latin typeface="Arial"/>
                <a:cs typeface="Arial"/>
              </a:rPr>
              <a:t> </a:t>
            </a:r>
            <a:r>
              <a:rPr lang="en-US" sz="2000" spc="-105">
                <a:latin typeface="Arial"/>
                <a:cs typeface="Arial"/>
              </a:rPr>
              <a:t>mode</a:t>
            </a:r>
            <a:r>
              <a:rPr lang="en-US" sz="2000" spc="-270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is</a:t>
            </a:r>
            <a:r>
              <a:rPr lang="en-US" sz="2000" spc="-315">
                <a:latin typeface="Arial"/>
                <a:cs typeface="Arial"/>
              </a:rPr>
              <a:t> </a:t>
            </a:r>
            <a:r>
              <a:rPr lang="en-US" sz="2000" spc="-90">
                <a:latin typeface="Arial"/>
                <a:cs typeface="Arial"/>
              </a:rPr>
              <a:t>18</a:t>
            </a:r>
            <a:r>
              <a:rPr lang="en-US" sz="2000" spc="-325">
                <a:latin typeface="Arial"/>
                <a:cs typeface="Arial"/>
              </a:rPr>
              <a:t>  </a:t>
            </a:r>
            <a:r>
              <a:rPr lang="en-US" sz="2000" spc="-110">
                <a:latin typeface="Arial"/>
                <a:cs typeface="Arial"/>
              </a:rPr>
              <a:t>and</a:t>
            </a:r>
            <a:r>
              <a:rPr lang="en-US" sz="2000" spc="-310">
                <a:latin typeface="Arial"/>
                <a:cs typeface="Arial"/>
              </a:rPr>
              <a:t>  </a:t>
            </a:r>
            <a:r>
              <a:rPr lang="en-US" sz="2000" spc="-90">
                <a:latin typeface="Arial"/>
                <a:cs typeface="Arial"/>
              </a:rPr>
              <a:t>22</a:t>
            </a:r>
            <a:r>
              <a:rPr lang="en-US" sz="2000" spc="-32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-</a:t>
            </a:r>
            <a:r>
              <a:rPr lang="en-US" sz="2000" spc="-315">
                <a:latin typeface="Arial"/>
                <a:cs typeface="Arial"/>
              </a:rPr>
              <a:t> </a:t>
            </a:r>
            <a:r>
              <a:rPr lang="en-US" sz="2000" spc="-10">
                <a:latin typeface="Arial"/>
                <a:cs typeface="Arial"/>
              </a:rPr>
              <a:t>bimodal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F8C04-3725-0F42-EF62-641CE134F046}"/>
              </a:ext>
            </a:extLst>
          </p:cNvPr>
          <p:cNvSpPr txBox="1"/>
          <p:nvPr/>
        </p:nvSpPr>
        <p:spPr>
          <a:xfrm>
            <a:off x="555705" y="3748293"/>
            <a:ext cx="11189981" cy="241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US" sz="2000" b="1" i="1" spc="-1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endParaRPr lang="en-US" sz="2000" b="1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354330" indent="-342265" algn="just"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lang="en-US" sz="2000" spc="-10">
                <a:latin typeface="Arial"/>
                <a:cs typeface="Arial"/>
              </a:rPr>
              <a:t>Requires no calculations.</a:t>
            </a:r>
          </a:p>
          <a:p>
            <a:pPr marL="354330" indent="-342265" algn="just">
              <a:spcBef>
                <a:spcPts val="805"/>
              </a:spcBef>
              <a:buChar char="•"/>
              <a:tabLst>
                <a:tab pos="355600" algn="l"/>
              </a:tabLst>
            </a:pPr>
            <a:r>
              <a:rPr lang="en-US" sz="2000" spc="-10">
                <a:latin typeface="Arial"/>
                <a:cs typeface="Arial"/>
              </a:rPr>
              <a:t>Represents the value that occurs most often.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sz="2000" i="1" spc="-20">
                <a:solidFill>
                  <a:srgbClr val="00B050"/>
                </a:solidFill>
                <a:latin typeface="Trebuchet MS"/>
                <a:cs typeface="Trebuchet MS"/>
              </a:rPr>
              <a:t>Disadvantage</a:t>
            </a:r>
            <a:endParaRPr lang="en-US" sz="2000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710"/>
              </a:spcBef>
              <a:buChar char="•"/>
              <a:tabLst>
                <a:tab pos="355600" algn="l"/>
                <a:tab pos="1277620" algn="l"/>
                <a:tab pos="2496820" algn="l"/>
                <a:tab pos="3301365" algn="l"/>
                <a:tab pos="5293995" algn="l"/>
              </a:tabLst>
            </a:pPr>
            <a:r>
              <a:rPr lang="en-US" sz="2000" spc="-10">
                <a:latin typeface="Arial"/>
                <a:cs typeface="Arial"/>
              </a:rPr>
              <a:t>The mode for continuous measurements is dependent on the grouping of the intervals.</a:t>
            </a: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Char char="•"/>
              <a:tabLst>
                <a:tab pos="355600" algn="l"/>
              </a:tabLst>
            </a:pPr>
            <a:r>
              <a:rPr lang="en-US" sz="2000" spc="-10">
                <a:latin typeface="Arial"/>
                <a:cs typeface="Arial"/>
              </a:rPr>
              <a:t>We may not have mode</a:t>
            </a:r>
          </a:p>
        </p:txBody>
      </p:sp>
    </p:spTree>
    <p:extLst>
      <p:ext uri="{BB962C8B-B14F-4D97-AF65-F5344CB8AC3E}">
        <p14:creationId xmlns:p14="http://schemas.microsoft.com/office/powerpoint/2010/main" val="4169028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40A8-20C6-F735-6153-B9B6A6FD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CC99FF-06D5-E6A6-1CFC-575F24DA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576B4-A8EE-E175-3CBF-7BFBB652753B}"/>
              </a:ext>
            </a:extLst>
          </p:cNvPr>
          <p:cNvSpPr txBox="1"/>
          <p:nvPr/>
        </p:nvSpPr>
        <p:spPr>
          <a:xfrm>
            <a:off x="555705" y="362320"/>
            <a:ext cx="10830752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lang="en-US" sz="2800" b="1" u="sng" spc="-180">
                <a:solidFill>
                  <a:srgbClr val="006EBE"/>
                </a:solidFill>
                <a:latin typeface="+mj-lt"/>
                <a:cs typeface="Trebuchet MS"/>
              </a:rPr>
              <a:t>The</a:t>
            </a:r>
            <a:r>
              <a:rPr lang="en-US" sz="2800" b="1" u="sng" spc="-520">
                <a:solidFill>
                  <a:srgbClr val="006EBE"/>
                </a:solidFill>
                <a:latin typeface="+mj-lt"/>
                <a:cs typeface="Trebuchet MS"/>
              </a:rPr>
              <a:t>  </a:t>
            </a:r>
            <a:r>
              <a:rPr lang="en-US" sz="2800" b="1" u="sng" spc="-20">
                <a:solidFill>
                  <a:srgbClr val="006EBE"/>
                </a:solidFill>
                <a:latin typeface="+mj-lt"/>
                <a:cs typeface="Trebuchet MS"/>
              </a:rPr>
              <a:t>Median: </a:t>
            </a:r>
            <a:endParaRPr lang="en-US" sz="2800" u="sng">
              <a:latin typeface="+mj-lt"/>
              <a:cs typeface="Trebuchet MS"/>
            </a:endParaRPr>
          </a:p>
          <a:p>
            <a:pPr marL="354965" marR="8255" indent="-342900" algn="just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</a:pPr>
            <a:r>
              <a:rPr lang="en-US" sz="2000" spc="-10">
                <a:latin typeface="Arial"/>
                <a:cs typeface="Arial"/>
              </a:rPr>
              <a:t>The median is the middle value of a group of an odd number of observations when the data is arranged in increasing or decreasing order magnitude.</a:t>
            </a:r>
          </a:p>
          <a:p>
            <a:pPr marL="354965" marR="8255" indent="-342900" algn="just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</a:pPr>
            <a:r>
              <a:rPr lang="en-US" sz="2000" spc="-10">
                <a:latin typeface="Arial"/>
                <a:cs typeface="Arial"/>
              </a:rPr>
              <a:t>If the number of values is even, the median is the average of the two middle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A256E-532B-A989-B4E7-C7AC129ABB65}"/>
              </a:ext>
            </a:extLst>
          </p:cNvPr>
          <p:cNvSpPr txBox="1"/>
          <p:nvPr/>
        </p:nvSpPr>
        <p:spPr>
          <a:xfrm>
            <a:off x="555705" y="2326762"/>
            <a:ext cx="899106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lang="en-US" sz="2400" b="1" spc="-45">
                <a:cs typeface="Arial"/>
              </a:rPr>
              <a:t>Example</a:t>
            </a:r>
            <a:r>
              <a:rPr lang="en-US" sz="2400" b="1">
                <a:cs typeface="Arial"/>
              </a:rPr>
              <a:t>: </a:t>
            </a:r>
            <a:r>
              <a:rPr lang="en-US" sz="2000" spc="-75">
                <a:latin typeface="Arial"/>
                <a:cs typeface="Arial"/>
              </a:rPr>
              <a:t>‘23,</a:t>
            </a:r>
            <a:r>
              <a:rPr lang="en-US" sz="2000" spc="-17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22,</a:t>
            </a:r>
            <a:r>
              <a:rPr lang="en-US" sz="2000" spc="-29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12,</a:t>
            </a:r>
            <a:r>
              <a:rPr lang="en-US" sz="2000" spc="-270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14,</a:t>
            </a:r>
            <a:r>
              <a:rPr lang="en-US" sz="2000" spc="-27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22,</a:t>
            </a:r>
            <a:r>
              <a:rPr lang="en-US" sz="2000" spc="-305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26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20,</a:t>
            </a:r>
            <a:r>
              <a:rPr lang="en-US" sz="2000" spc="-285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22,</a:t>
            </a:r>
            <a:r>
              <a:rPr lang="en-US" sz="2000" spc="-26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18,</a:t>
            </a:r>
            <a:r>
              <a:rPr lang="en-US" sz="2000" spc="-625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18’</a:t>
            </a:r>
            <a:endParaRPr lang="en-US"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en-US" sz="2000" spc="-100">
                <a:latin typeface="Arial"/>
                <a:cs typeface="Arial"/>
              </a:rPr>
              <a:t>Array:</a:t>
            </a:r>
            <a:r>
              <a:rPr lang="en-US" sz="2000" spc="-21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12,</a:t>
            </a:r>
            <a:r>
              <a:rPr lang="en-US" sz="2000" spc="-27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14,</a:t>
            </a:r>
            <a:r>
              <a:rPr lang="en-US" sz="2000" spc="-26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285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26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18,</a:t>
            </a:r>
            <a:r>
              <a:rPr lang="en-US" sz="2000" spc="-275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20,</a:t>
            </a:r>
            <a:r>
              <a:rPr lang="en-US" sz="2000" spc="-275">
                <a:latin typeface="Arial"/>
                <a:cs typeface="Arial"/>
              </a:rPr>
              <a:t> </a:t>
            </a:r>
            <a:r>
              <a:rPr lang="en-US" sz="2000" spc="-100">
                <a:latin typeface="Arial"/>
                <a:cs typeface="Arial"/>
              </a:rPr>
              <a:t>22,</a:t>
            </a:r>
            <a:r>
              <a:rPr lang="en-US" sz="2000" spc="-550">
                <a:latin typeface="Arial"/>
                <a:cs typeface="Arial"/>
              </a:rPr>
              <a:t> </a:t>
            </a:r>
            <a:r>
              <a:rPr lang="en-US" sz="2000" spc="-105">
                <a:latin typeface="Arial"/>
                <a:cs typeface="Arial"/>
              </a:rPr>
              <a:t>22,22,23. </a:t>
            </a:r>
            <a:r>
              <a:rPr lang="en-US" sz="2000" spc="-165">
                <a:latin typeface="Arial"/>
                <a:cs typeface="Arial"/>
              </a:rPr>
              <a:t>The</a:t>
            </a:r>
            <a:r>
              <a:rPr lang="en-US" sz="2000" spc="-455">
                <a:latin typeface="Arial"/>
                <a:cs typeface="Arial"/>
              </a:rPr>
              <a:t>   </a:t>
            </a:r>
            <a:r>
              <a:rPr lang="en-US" sz="2000" spc="-114">
                <a:latin typeface="Arial"/>
                <a:cs typeface="Arial"/>
              </a:rPr>
              <a:t>median</a:t>
            </a:r>
            <a:r>
              <a:rPr lang="en-US" sz="2000" spc="-250">
                <a:latin typeface="Arial"/>
                <a:cs typeface="Arial"/>
              </a:rPr>
              <a:t> </a:t>
            </a:r>
            <a:r>
              <a:rPr lang="en-US" sz="2000" spc="-110">
                <a:latin typeface="Arial"/>
                <a:cs typeface="Arial"/>
              </a:rPr>
              <a:t>(18+20)/2</a:t>
            </a:r>
            <a:r>
              <a:rPr lang="en-US" sz="2000" spc="-180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=</a:t>
            </a:r>
            <a:r>
              <a:rPr lang="en-US" sz="2000" spc="-480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19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E2C05-149A-EA60-DBFE-D0339ADBD7B3}"/>
              </a:ext>
            </a:extLst>
          </p:cNvPr>
          <p:cNvSpPr txBox="1"/>
          <p:nvPr/>
        </p:nvSpPr>
        <p:spPr>
          <a:xfrm>
            <a:off x="501009" y="3625497"/>
            <a:ext cx="11189981" cy="233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US" sz="2000" b="1" i="1" spc="-1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endParaRPr lang="en-US" sz="2000" b="1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353695" indent="-340995">
              <a:lnSpc>
                <a:spcPct val="100000"/>
              </a:lnSpc>
              <a:spcBef>
                <a:spcPts val="710"/>
              </a:spcBef>
              <a:buChar char="•"/>
              <a:tabLst>
                <a:tab pos="353695" algn="l"/>
              </a:tabLst>
            </a:pPr>
            <a:r>
              <a:rPr lang="en-US" sz="2000" spc="-10">
                <a:latin typeface="Arial"/>
                <a:cs typeface="Arial"/>
              </a:rPr>
              <a:t>The median always exists and is unique.</a:t>
            </a:r>
          </a:p>
          <a:p>
            <a:pPr marL="353695" indent="-340995">
              <a:lnSpc>
                <a:spcPct val="100000"/>
              </a:lnSpc>
              <a:spcBef>
                <a:spcPts val="700"/>
              </a:spcBef>
              <a:buChar char="•"/>
              <a:tabLst>
                <a:tab pos="353695" algn="l"/>
              </a:tabLst>
            </a:pPr>
            <a:r>
              <a:rPr lang="en-US" sz="2000" spc="-10">
                <a:latin typeface="Arial"/>
                <a:cs typeface="Arial"/>
              </a:rPr>
              <a:t>The median is not affected by extreme values.</a:t>
            </a:r>
          </a:p>
          <a:p>
            <a:pPr marL="12700">
              <a:spcBef>
                <a:spcPts val="810"/>
              </a:spcBef>
            </a:pPr>
            <a:r>
              <a:rPr lang="en-US" sz="2000" b="1" i="1" spc="-10">
                <a:solidFill>
                  <a:srgbClr val="00B050"/>
                </a:solidFill>
                <a:latin typeface="Trebuchet MS"/>
              </a:rPr>
              <a:t>Disadvantages</a:t>
            </a:r>
          </a:p>
          <a:p>
            <a:pPr marL="353695" indent="-340995">
              <a:lnSpc>
                <a:spcPct val="100000"/>
              </a:lnSpc>
              <a:spcBef>
                <a:spcPts val="330"/>
              </a:spcBef>
              <a:buChar char="•"/>
              <a:tabLst>
                <a:tab pos="353695" algn="l"/>
              </a:tabLst>
            </a:pPr>
            <a:r>
              <a:rPr lang="en-US" sz="2000" spc="-10">
                <a:latin typeface="Arial"/>
                <a:cs typeface="Arial"/>
              </a:rPr>
              <a:t>The values must be sorted in order of magnitude.</a:t>
            </a:r>
          </a:p>
          <a:p>
            <a:pPr marL="353695" indent="-340995">
              <a:lnSpc>
                <a:spcPct val="100000"/>
              </a:lnSpc>
              <a:spcBef>
                <a:spcPts val="710"/>
              </a:spcBef>
              <a:buChar char="•"/>
              <a:tabLst>
                <a:tab pos="353695" algn="l"/>
              </a:tabLst>
            </a:pPr>
            <a:r>
              <a:rPr lang="en-US" sz="2000" spc="-10">
                <a:latin typeface="Arial"/>
                <a:cs typeface="Arial"/>
              </a:rPr>
              <a:t>The median uses only one (or two) observations</a:t>
            </a:r>
          </a:p>
        </p:txBody>
      </p:sp>
    </p:spTree>
    <p:extLst>
      <p:ext uri="{BB962C8B-B14F-4D97-AF65-F5344CB8AC3E}">
        <p14:creationId xmlns:p14="http://schemas.microsoft.com/office/powerpoint/2010/main" val="3025124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1516-2498-262C-06F6-A518E617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F86E1-5CB6-FBD5-E36B-137781266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F489B-05EF-B39D-3B77-95A5CB01E57A}"/>
              </a:ext>
            </a:extLst>
          </p:cNvPr>
          <p:cNvSpPr txBox="1"/>
          <p:nvPr/>
        </p:nvSpPr>
        <p:spPr>
          <a:xfrm>
            <a:off x="555705" y="104140"/>
            <a:ext cx="10830752" cy="625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algn="just">
              <a:lnSpc>
                <a:spcPct val="100000"/>
              </a:lnSpc>
              <a:spcBef>
                <a:spcPts val="900"/>
              </a:spcBef>
            </a:pPr>
            <a:r>
              <a:rPr lang="en-US" sz="2800" b="1" u="sng" spc="-180">
                <a:solidFill>
                  <a:srgbClr val="006EBE"/>
                </a:solidFill>
                <a:latin typeface="+mj-lt"/>
              </a:rPr>
              <a:t>Percentiles / Quartiles:</a:t>
            </a:r>
          </a:p>
          <a:p>
            <a:pPr marL="354965" marR="8255" indent="-342900" algn="just">
              <a:spcBef>
                <a:spcPts val="815"/>
              </a:spcBef>
              <a:buFont typeface="Arial" panose="020B0604020202020204" pitchFamily="34" charset="0"/>
              <a:buChar char="•"/>
              <a:tabLst>
                <a:tab pos="406400" algn="l"/>
              </a:tabLst>
            </a:pPr>
            <a:r>
              <a:rPr lang="en-US" sz="2000" spc="-10">
                <a:latin typeface="Arial"/>
                <a:cs typeface="Arial"/>
              </a:rPr>
              <a:t>Percentiles are values  that divide  a distribution into two groups where the </a:t>
            </a:r>
            <a:r>
              <a:rPr lang="en-US" sz="2000" spc="-10" err="1">
                <a:latin typeface="Arial"/>
                <a:cs typeface="Arial"/>
              </a:rPr>
              <a:t>Pth</a:t>
            </a:r>
            <a:r>
              <a:rPr lang="en-US" sz="2000" spc="-10">
                <a:latin typeface="Arial"/>
                <a:cs typeface="Arial"/>
              </a:rPr>
              <a:t> 	percentile is larger than P% of the values.</a:t>
            </a:r>
          </a:p>
          <a:p>
            <a:pPr marL="354965" marR="8255" indent="-342900" algn="just">
              <a:spcBef>
                <a:spcPts val="815"/>
              </a:spcBef>
              <a:buFont typeface="Arial" panose="020B0604020202020204" pitchFamily="34" charset="0"/>
              <a:buChar char="•"/>
              <a:tabLst>
                <a:tab pos="206375" algn="l"/>
              </a:tabLst>
            </a:pPr>
            <a:r>
              <a:rPr lang="en-US" sz="2000" spc="-10">
                <a:latin typeface="Arial"/>
                <a:cs typeface="Arial"/>
              </a:rPr>
              <a:t>Some specific percentiles have special names:</a:t>
            </a:r>
          </a:p>
          <a:p>
            <a:pPr marL="12065" marR="8255" algn="ctr">
              <a:spcBef>
                <a:spcPts val="815"/>
              </a:spcBef>
              <a:tabLst>
                <a:tab pos="206375" algn="l"/>
              </a:tabLst>
            </a:pPr>
            <a:r>
              <a:rPr lang="en-US" sz="2000" spc="-10">
                <a:latin typeface="Arial"/>
                <a:cs typeface="Arial"/>
              </a:rPr>
              <a:t>First Quartile : Q1= the 25percentile</a:t>
            </a:r>
          </a:p>
          <a:p>
            <a:pPr marL="12065" marR="8255" algn="ctr">
              <a:spcBef>
                <a:spcPts val="815"/>
              </a:spcBef>
              <a:tabLst>
                <a:tab pos="206375" algn="l"/>
              </a:tabLst>
            </a:pPr>
            <a:r>
              <a:rPr lang="en-US" sz="2000" spc="-10">
                <a:latin typeface="Arial"/>
                <a:cs typeface="Arial"/>
              </a:rPr>
              <a:t>Median : Q2= the 50 percentile</a:t>
            </a:r>
          </a:p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800" b="1" u="sng" spc="-180">
                <a:solidFill>
                  <a:srgbClr val="006EBE"/>
                </a:solidFill>
                <a:latin typeface="+mj-lt"/>
              </a:rPr>
              <a:t>Interpretation: </a:t>
            </a:r>
            <a:endParaRPr lang="en-US" sz="2800" spc="-337" baseline="1984">
              <a:latin typeface="Arial"/>
              <a:cs typeface="Arial"/>
            </a:endParaRP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110">
                <a:latin typeface="Arial"/>
                <a:cs typeface="Arial"/>
              </a:rPr>
              <a:t>Q1= a. This means that 25% of the data values are smaller</a:t>
            </a:r>
            <a:r>
              <a:rPr lang="en-US" sz="2000" spc="-185">
                <a:latin typeface="Arial"/>
                <a:cs typeface="Arial"/>
              </a:rPr>
              <a:t> </a:t>
            </a:r>
            <a:r>
              <a:rPr lang="en-US" sz="2000" spc="-65">
                <a:latin typeface="Arial"/>
                <a:cs typeface="Arial"/>
              </a:rPr>
              <a:t>than</a:t>
            </a:r>
            <a:r>
              <a:rPr lang="en-US" sz="2000" spc="-235">
                <a:latin typeface="Arial"/>
                <a:cs typeface="Arial"/>
              </a:rPr>
              <a:t> </a:t>
            </a:r>
            <a:r>
              <a:rPr lang="en-US" sz="2000" spc="-50">
                <a:latin typeface="Arial"/>
                <a:cs typeface="Arial"/>
              </a:rPr>
              <a:t>a</a:t>
            </a:r>
            <a:endParaRPr lang="en-US" sz="2000">
              <a:latin typeface="Arial"/>
              <a:cs typeface="Arial"/>
            </a:endParaRP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225">
                <a:latin typeface="Arial"/>
                <a:cs typeface="Arial"/>
              </a:rPr>
              <a:t>Q</a:t>
            </a:r>
            <a:r>
              <a:rPr lang="en-US" sz="2000" spc="-337" baseline="-19097">
                <a:latin typeface="Arial"/>
                <a:cs typeface="Arial"/>
              </a:rPr>
              <a:t>2</a:t>
            </a:r>
            <a:r>
              <a:rPr lang="en-US" sz="2000" spc="-225">
                <a:latin typeface="Arial"/>
                <a:cs typeface="Arial"/>
              </a:rPr>
              <a:t>=</a:t>
            </a:r>
            <a:r>
              <a:rPr lang="en-US" sz="2000" spc="-495">
                <a:latin typeface="Arial"/>
                <a:cs typeface="Arial"/>
              </a:rPr>
              <a:t> </a:t>
            </a:r>
            <a:r>
              <a:rPr lang="en-US" sz="2000" spc="-55">
                <a:latin typeface="Arial"/>
                <a:cs typeface="Arial"/>
              </a:rPr>
              <a:t>b.</a:t>
            </a:r>
            <a:r>
              <a:rPr lang="en-US" sz="2000" spc="-240">
                <a:latin typeface="Arial"/>
                <a:cs typeface="Arial"/>
              </a:rPr>
              <a:t> </a:t>
            </a:r>
            <a:r>
              <a:rPr lang="en-US" sz="2000" spc="-155">
                <a:latin typeface="Arial"/>
                <a:cs typeface="Arial"/>
              </a:rPr>
              <a:t>This</a:t>
            </a:r>
            <a:r>
              <a:rPr lang="en-US" sz="2000" spc="-380">
                <a:latin typeface="Arial"/>
                <a:cs typeface="Arial"/>
              </a:rPr>
              <a:t> </a:t>
            </a:r>
            <a:r>
              <a:rPr lang="en-US" sz="2000" spc="-165">
                <a:latin typeface="Arial"/>
                <a:cs typeface="Arial"/>
              </a:rPr>
              <a:t>means</a:t>
            </a:r>
            <a:r>
              <a:rPr lang="en-US" sz="2000" spc="-36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that</a:t>
            </a:r>
            <a:r>
              <a:rPr lang="en-US" sz="2000" spc="-105">
                <a:latin typeface="Arial"/>
                <a:cs typeface="Arial"/>
              </a:rPr>
              <a:t> </a:t>
            </a:r>
            <a:r>
              <a:rPr lang="en-US" sz="2000" spc="-95">
                <a:latin typeface="Arial"/>
                <a:cs typeface="Arial"/>
              </a:rPr>
              <a:t>50</a:t>
            </a:r>
            <a:r>
              <a:rPr lang="en-US" sz="2000" spc="-290">
                <a:latin typeface="Arial"/>
                <a:cs typeface="Arial"/>
              </a:rPr>
              <a:t> </a:t>
            </a:r>
            <a:r>
              <a:rPr lang="en-US" sz="2000" spc="-40">
                <a:latin typeface="Arial"/>
                <a:cs typeface="Arial"/>
              </a:rPr>
              <a:t>%of</a:t>
            </a:r>
            <a:r>
              <a:rPr lang="en-US" sz="2000" spc="-25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the</a:t>
            </a:r>
            <a:r>
              <a:rPr lang="en-US" sz="2000" spc="-105">
                <a:latin typeface="Arial"/>
                <a:cs typeface="Arial"/>
              </a:rPr>
              <a:t> </a:t>
            </a:r>
            <a:r>
              <a:rPr lang="en-US" sz="2000" spc="-85">
                <a:latin typeface="Arial"/>
                <a:cs typeface="Arial"/>
              </a:rPr>
              <a:t>data</a:t>
            </a:r>
            <a:r>
              <a:rPr lang="en-US" sz="2000" spc="-190">
                <a:latin typeface="Arial"/>
                <a:cs typeface="Arial"/>
              </a:rPr>
              <a:t> </a:t>
            </a:r>
            <a:r>
              <a:rPr lang="en-US" sz="2000" spc="-155">
                <a:latin typeface="Arial"/>
                <a:cs typeface="Arial"/>
              </a:rPr>
              <a:t>has</a:t>
            </a:r>
            <a:r>
              <a:rPr lang="en-US" sz="2000" spc="-425">
                <a:latin typeface="Arial"/>
                <a:cs typeface="Arial"/>
              </a:rPr>
              <a:t> </a:t>
            </a:r>
            <a:r>
              <a:rPr lang="en-US" sz="2000" spc="-85">
                <a:latin typeface="Arial"/>
                <a:cs typeface="Arial"/>
              </a:rPr>
              <a:t>values </a:t>
            </a:r>
            <a:r>
              <a:rPr lang="en-US" sz="2000" spc="-110">
                <a:latin typeface="Arial"/>
                <a:cs typeface="Arial"/>
              </a:rPr>
              <a:t>smaller</a:t>
            </a:r>
            <a:r>
              <a:rPr lang="en-US" sz="2000" spc="-185">
                <a:latin typeface="Arial"/>
                <a:cs typeface="Arial"/>
              </a:rPr>
              <a:t> </a:t>
            </a:r>
            <a:r>
              <a:rPr lang="en-US" sz="2000" spc="-65">
                <a:latin typeface="Arial"/>
                <a:cs typeface="Arial"/>
              </a:rPr>
              <a:t>than</a:t>
            </a:r>
            <a:r>
              <a:rPr lang="en-US" sz="2000" spc="-235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b.</a:t>
            </a:r>
            <a:endParaRPr lang="en-US" sz="2000">
              <a:latin typeface="Arial"/>
              <a:cs typeface="Arial"/>
            </a:endParaRP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225">
                <a:latin typeface="Arial"/>
                <a:cs typeface="Arial"/>
              </a:rPr>
              <a:t>Q</a:t>
            </a:r>
            <a:r>
              <a:rPr lang="en-US" sz="2000" spc="-337" baseline="-19097">
                <a:latin typeface="Arial"/>
                <a:cs typeface="Arial"/>
              </a:rPr>
              <a:t>3</a:t>
            </a:r>
            <a:r>
              <a:rPr lang="en-US" sz="2000" spc="-225">
                <a:latin typeface="Arial"/>
                <a:cs typeface="Arial"/>
              </a:rPr>
              <a:t>=</a:t>
            </a:r>
            <a:r>
              <a:rPr lang="en-US" sz="2000" spc="-495">
                <a:latin typeface="Arial"/>
                <a:cs typeface="Arial"/>
              </a:rPr>
              <a:t> </a:t>
            </a:r>
            <a:r>
              <a:rPr lang="en-US" sz="2000" spc="-85">
                <a:latin typeface="Arial"/>
                <a:cs typeface="Arial"/>
              </a:rPr>
              <a:t>c.</a:t>
            </a:r>
            <a:r>
              <a:rPr lang="en-US" sz="2000" spc="-370">
                <a:latin typeface="Arial"/>
                <a:cs typeface="Arial"/>
              </a:rPr>
              <a:t> </a:t>
            </a:r>
            <a:r>
              <a:rPr lang="en-US" sz="2000" spc="-165">
                <a:latin typeface="Arial"/>
                <a:cs typeface="Arial"/>
              </a:rPr>
              <a:t>This</a:t>
            </a:r>
            <a:r>
              <a:rPr lang="en-US" sz="2000" spc="-365">
                <a:latin typeface="Arial"/>
                <a:cs typeface="Arial"/>
              </a:rPr>
              <a:t> </a:t>
            </a:r>
            <a:r>
              <a:rPr lang="en-US" sz="2000" spc="-170">
                <a:latin typeface="Arial"/>
                <a:cs typeface="Arial"/>
              </a:rPr>
              <a:t>means</a:t>
            </a:r>
            <a:r>
              <a:rPr lang="en-US" sz="2000" spc="-34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that</a:t>
            </a:r>
            <a:r>
              <a:rPr lang="en-US" sz="2000" spc="-45">
                <a:latin typeface="Arial"/>
                <a:cs typeface="Arial"/>
              </a:rPr>
              <a:t> </a:t>
            </a:r>
            <a:r>
              <a:rPr lang="en-US" sz="2000" spc="-95">
                <a:latin typeface="Arial"/>
                <a:cs typeface="Arial"/>
              </a:rPr>
              <a:t>75</a:t>
            </a:r>
            <a:r>
              <a:rPr lang="en-US" sz="2000" spc="-280">
                <a:latin typeface="Arial"/>
                <a:cs typeface="Arial"/>
              </a:rPr>
              <a:t> </a:t>
            </a:r>
            <a:r>
              <a:rPr lang="en-US" sz="2000" spc="-40">
                <a:latin typeface="Arial"/>
                <a:cs typeface="Arial"/>
              </a:rPr>
              <a:t>%of</a:t>
            </a:r>
            <a:r>
              <a:rPr lang="en-US" sz="2000" spc="-35">
                <a:latin typeface="Arial"/>
                <a:cs typeface="Arial"/>
              </a:rPr>
              <a:t> </a:t>
            </a:r>
            <a:r>
              <a:rPr lang="en-US" sz="2000" spc="-10">
                <a:latin typeface="Arial"/>
                <a:cs typeface="Arial"/>
              </a:rPr>
              <a:t>the</a:t>
            </a:r>
            <a:r>
              <a:rPr lang="en-US" sz="2000" spc="-105">
                <a:latin typeface="Arial"/>
                <a:cs typeface="Arial"/>
              </a:rPr>
              <a:t> </a:t>
            </a:r>
            <a:r>
              <a:rPr lang="en-US" sz="2000" spc="-90">
                <a:latin typeface="Arial"/>
                <a:cs typeface="Arial"/>
              </a:rPr>
              <a:t>data</a:t>
            </a:r>
            <a:r>
              <a:rPr lang="en-US" sz="2000" spc="-185">
                <a:latin typeface="Arial"/>
                <a:cs typeface="Arial"/>
              </a:rPr>
              <a:t> </a:t>
            </a:r>
            <a:r>
              <a:rPr lang="en-US" sz="2000" spc="-155">
                <a:latin typeface="Arial"/>
                <a:cs typeface="Arial"/>
              </a:rPr>
              <a:t>has</a:t>
            </a:r>
            <a:r>
              <a:rPr lang="en-US" sz="2000" spc="-430">
                <a:latin typeface="Arial"/>
                <a:cs typeface="Arial"/>
              </a:rPr>
              <a:t> </a:t>
            </a:r>
            <a:r>
              <a:rPr lang="en-US" sz="2000" spc="-80">
                <a:latin typeface="Arial"/>
                <a:cs typeface="Arial"/>
              </a:rPr>
              <a:t>values </a:t>
            </a:r>
            <a:r>
              <a:rPr lang="en-US" sz="2000" spc="-110">
                <a:latin typeface="Arial"/>
                <a:cs typeface="Arial"/>
              </a:rPr>
              <a:t>smaller</a:t>
            </a:r>
            <a:r>
              <a:rPr lang="en-US" sz="2000" spc="-185">
                <a:latin typeface="Arial"/>
                <a:cs typeface="Arial"/>
              </a:rPr>
              <a:t> </a:t>
            </a:r>
            <a:r>
              <a:rPr lang="en-US" sz="2000" spc="-65">
                <a:latin typeface="Arial"/>
                <a:cs typeface="Arial"/>
              </a:rPr>
              <a:t>than</a:t>
            </a:r>
            <a:r>
              <a:rPr lang="en-US" sz="2000" spc="-235">
                <a:latin typeface="Arial"/>
                <a:cs typeface="Arial"/>
              </a:rPr>
              <a:t> </a:t>
            </a:r>
            <a:r>
              <a:rPr lang="en-US" sz="2000" spc="-25">
                <a:latin typeface="Arial"/>
                <a:cs typeface="Arial"/>
              </a:rPr>
              <a:t>c.</a:t>
            </a: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endParaRPr lang="en-US" sz="2000" spc="-25">
              <a:latin typeface="Arial"/>
              <a:cs typeface="Arial"/>
            </a:endParaRPr>
          </a:p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US" sz="2800" b="1" u="sng" spc="-180">
                <a:solidFill>
                  <a:srgbClr val="006EBE"/>
                </a:solidFill>
                <a:latin typeface="+mj-lt"/>
              </a:rPr>
              <a:t>Midrange</a:t>
            </a: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110">
                <a:latin typeface="Arial"/>
                <a:cs typeface="Arial"/>
              </a:rPr>
              <a:t>The midrange is the average of largest and smallest observation.</a:t>
            </a: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110">
                <a:latin typeface="Arial"/>
                <a:cs typeface="Arial"/>
              </a:rPr>
              <a:t>Midrange = (Largest +Smallest)/2</a:t>
            </a:r>
          </a:p>
          <a:p>
            <a:pPr marL="367665" marR="123189" indent="-342900">
              <a:lnSpc>
                <a:spcPct val="111100"/>
              </a:lnSpc>
              <a:spcBef>
                <a:spcPts val="100"/>
              </a:spcBef>
              <a:buSzPct val="150000"/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000" spc="-110">
                <a:latin typeface="Arial"/>
                <a:cs typeface="Arial"/>
              </a:rPr>
              <a:t>The percentile estimate (P25 + P75)/2 is 	sometimes used when there are a large 	number of observations.</a:t>
            </a:r>
            <a:endParaRPr lang="en-US" sz="2800" b="1" u="sng" spc="-180">
              <a:solidFill>
                <a:srgbClr val="006EB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31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546EF-F14A-CB29-FE94-85163279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CE083-B51C-F0E2-A33E-B2E51A3A2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8F1BF7-F577-9E75-99C8-BB3DD3D0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38" y="52760"/>
            <a:ext cx="7129609" cy="456977"/>
          </a:xfrm>
        </p:spPr>
        <p:txBody>
          <a:bodyPr/>
          <a:lstStyle/>
          <a:p>
            <a:r>
              <a:rPr lang="en-IN" sz="2400" u="sng" spc="-235">
                <a:cs typeface="Trebuchet MS"/>
              </a:rPr>
              <a:t>1</a:t>
            </a:r>
            <a:r>
              <a:rPr lang="en-US" sz="2400" b="1" u="sng" spc="-70">
                <a:latin typeface="Arial"/>
                <a:cs typeface="Arial"/>
              </a:rPr>
              <a:t>.4.</a:t>
            </a:r>
            <a:r>
              <a:rPr lang="en-US" sz="2400" b="1" u="sng" spc="-160">
                <a:latin typeface="Arial"/>
                <a:cs typeface="Arial"/>
              </a:rPr>
              <a:t> </a:t>
            </a:r>
            <a:r>
              <a:rPr lang="en-US" sz="2400" u="sng" spc="-105">
                <a:latin typeface="Arial"/>
                <a:cs typeface="Arial"/>
              </a:rPr>
              <a:t>Measure of Dispersion </a:t>
            </a:r>
            <a:r>
              <a:rPr lang="en-US" sz="2400" b="1" u="sng" spc="-95">
                <a:latin typeface="Arial"/>
                <a:cs typeface="Arial"/>
              </a:rPr>
              <a:t>(of</a:t>
            </a:r>
            <a:r>
              <a:rPr lang="en-US" sz="2400" b="1" u="sng" spc="-200">
                <a:latin typeface="Arial"/>
                <a:cs typeface="Arial"/>
              </a:rPr>
              <a:t> </a:t>
            </a:r>
            <a:r>
              <a:rPr lang="en-US" sz="2400" b="1" u="sng" spc="-105">
                <a:latin typeface="Arial"/>
                <a:cs typeface="Arial"/>
              </a:rPr>
              <a:t>Variability)</a:t>
            </a:r>
            <a:endParaRPr lang="en-IN" sz="2400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0CA2A-7F85-559C-D5D9-F580B72BA764}"/>
              </a:ext>
            </a:extLst>
          </p:cNvPr>
          <p:cNvSpPr txBox="1"/>
          <p:nvPr/>
        </p:nvSpPr>
        <p:spPr>
          <a:xfrm>
            <a:off x="890039" y="509737"/>
            <a:ext cx="10689770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spc="-114">
                <a:cs typeface="Arial"/>
              </a:rPr>
              <a:t>A measure of dispersion indicates how the observations are spread about the central value.</a:t>
            </a:r>
          </a:p>
          <a:p>
            <a:pPr marL="355600" marR="5080" indent="-343535">
              <a:lnSpc>
                <a:spcPct val="80000"/>
              </a:lnSpc>
              <a:spcBef>
                <a:spcPts val="7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spc="-114">
                <a:cs typeface="Arial"/>
              </a:rPr>
              <a:t>Measure</a:t>
            </a:r>
            <a:r>
              <a:rPr lang="en-US" sz="2000" spc="-204">
                <a:cs typeface="Arial"/>
              </a:rPr>
              <a:t> </a:t>
            </a:r>
            <a:r>
              <a:rPr lang="en-US" sz="2000">
                <a:cs typeface="Arial"/>
              </a:rPr>
              <a:t>of</a:t>
            </a:r>
            <a:r>
              <a:rPr lang="en-US" sz="2000" spc="5">
                <a:cs typeface="Arial"/>
              </a:rPr>
              <a:t> </a:t>
            </a:r>
            <a:r>
              <a:rPr lang="en-US" sz="2000" spc="-65">
                <a:cs typeface="Arial"/>
              </a:rPr>
              <a:t>Dispersion are</a:t>
            </a:r>
            <a:r>
              <a:rPr lang="en-US" sz="2000" spc="-10">
                <a:cs typeface="Arial"/>
              </a:rPr>
              <a:t>:</a:t>
            </a:r>
            <a:endParaRPr lang="en-US" sz="2000">
              <a:cs typeface="Arial"/>
            </a:endParaRPr>
          </a:p>
          <a:p>
            <a:pPr marL="1498600" indent="-571500">
              <a:lnSpc>
                <a:spcPct val="150000"/>
              </a:lnSpc>
              <a:spcBef>
                <a:spcPts val="15"/>
              </a:spcBef>
              <a:buFont typeface="+mj-lt"/>
              <a:buAutoNum type="romanLcPeriod"/>
            </a:pPr>
            <a:r>
              <a:rPr lang="en-US" sz="1600" b="1" spc="-90">
                <a:solidFill>
                  <a:srgbClr val="00B050"/>
                </a:solidFill>
                <a:cs typeface="Trebuchet MS"/>
              </a:rPr>
              <a:t>The </a:t>
            </a:r>
            <a:r>
              <a:rPr lang="en-US" sz="1600" b="1" spc="-395">
                <a:solidFill>
                  <a:srgbClr val="00B050"/>
                </a:solidFill>
                <a:cs typeface="Trebuchet MS"/>
              </a:rPr>
              <a:t> </a:t>
            </a:r>
            <a:r>
              <a:rPr lang="en-US" sz="1600" b="1" spc="-20">
                <a:solidFill>
                  <a:srgbClr val="00B050"/>
                </a:solidFill>
                <a:cs typeface="Trebuchet MS"/>
              </a:rPr>
              <a:t>Range</a:t>
            </a:r>
            <a:endParaRPr lang="en-US" sz="1600">
              <a:solidFill>
                <a:srgbClr val="00B050"/>
              </a:solidFill>
              <a:cs typeface="Trebuchet MS"/>
            </a:endParaRP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1600" b="1" spc="-90">
                <a:solidFill>
                  <a:srgbClr val="00B050"/>
                </a:solidFill>
                <a:cs typeface="Trebuchet MS"/>
              </a:rPr>
              <a:t>The </a:t>
            </a:r>
            <a:r>
              <a:rPr lang="en-US" sz="1600" b="1" spc="-409">
                <a:solidFill>
                  <a:srgbClr val="00B050"/>
                </a:solidFill>
                <a:cs typeface="Trebuchet MS"/>
              </a:rPr>
              <a:t> </a:t>
            </a:r>
            <a:r>
              <a:rPr lang="en-US" sz="1600" b="1" spc="-20">
                <a:solidFill>
                  <a:srgbClr val="00B050"/>
                </a:solidFill>
                <a:cs typeface="Trebuchet MS"/>
              </a:rPr>
              <a:t>variance</a:t>
            </a:r>
            <a:endParaRPr lang="en-US" sz="1600">
              <a:solidFill>
                <a:srgbClr val="00B050"/>
              </a:solidFill>
              <a:cs typeface="Trebuchet MS"/>
            </a:endParaRP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1600" b="1" spc="-20">
                <a:solidFill>
                  <a:srgbClr val="00B050"/>
                </a:solidFill>
              </a:rPr>
              <a:t>The Standard Deviation and</a:t>
            </a:r>
          </a:p>
          <a:p>
            <a:pPr marL="1498600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1600" b="1" spc="-20">
                <a:solidFill>
                  <a:srgbClr val="00B050"/>
                </a:solidFill>
              </a:rPr>
              <a:t>The Coefficient Variation </a:t>
            </a:r>
          </a:p>
          <a:p>
            <a:pPr marL="927100">
              <a:lnSpc>
                <a:spcPct val="150000"/>
              </a:lnSpc>
            </a:pPr>
            <a:endParaRPr lang="en-US" sz="1600">
              <a:solidFill>
                <a:srgbClr val="00B050"/>
              </a:solidFill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2964-BAC9-C49A-5005-2F2B701D56D9}"/>
              </a:ext>
            </a:extLst>
          </p:cNvPr>
          <p:cNvSpPr txBox="1"/>
          <p:nvPr/>
        </p:nvSpPr>
        <p:spPr>
          <a:xfrm>
            <a:off x="890039" y="2383009"/>
            <a:ext cx="10411919" cy="191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400" b="1" u="sng" spc="-105">
                <a:solidFill>
                  <a:schemeClr val="accent2"/>
                </a:solidFill>
                <a:ea typeface="+mj-ea"/>
                <a:cs typeface="Arial"/>
              </a:rPr>
              <a:t>The Range:</a:t>
            </a:r>
          </a:p>
          <a:p>
            <a:pPr marL="355600" marR="5080" indent="-343535">
              <a:lnSpc>
                <a:spcPts val="3790"/>
              </a:lnSpc>
              <a:spcBef>
                <a:spcPts val="1045"/>
              </a:spcBef>
              <a:buFont typeface="Arial" panose="020B0604020202020204" pitchFamily="34" charset="0"/>
              <a:buChar char="•"/>
              <a:tabLst>
                <a:tab pos="1242695" algn="l"/>
                <a:tab pos="2460625" algn="l"/>
                <a:tab pos="2984500" algn="l"/>
                <a:tab pos="3810635" algn="l"/>
                <a:tab pos="5770880" algn="l"/>
                <a:tab pos="7503795" algn="l"/>
              </a:tabLst>
            </a:pPr>
            <a:r>
              <a:rPr lang="en-US" sz="2000" spc="-25">
                <a:cs typeface="Arial"/>
              </a:rPr>
              <a:t>The </a:t>
            </a:r>
            <a:r>
              <a:rPr lang="en-US" sz="2000" spc="-20">
                <a:cs typeface="Arial"/>
              </a:rPr>
              <a:t>range </a:t>
            </a:r>
            <a:r>
              <a:rPr lang="en-US" sz="2000" spc="-25">
                <a:cs typeface="Arial"/>
              </a:rPr>
              <a:t>is the </a:t>
            </a:r>
            <a:r>
              <a:rPr lang="en-US" sz="2000" spc="-10">
                <a:cs typeface="Arial"/>
              </a:rPr>
              <a:t>difference between </a:t>
            </a:r>
            <a:r>
              <a:rPr lang="en-US" sz="2000" spc="-40">
                <a:cs typeface="Arial"/>
              </a:rPr>
              <a:t>the </a:t>
            </a:r>
            <a:r>
              <a:rPr lang="en-US" sz="2000" spc="-114">
                <a:cs typeface="Arial"/>
              </a:rPr>
              <a:t>largest</a:t>
            </a:r>
            <a:r>
              <a:rPr lang="en-US" sz="2000" spc="-260">
                <a:cs typeface="Arial"/>
              </a:rPr>
              <a:t> </a:t>
            </a:r>
            <a:r>
              <a:rPr lang="en-US" sz="2000" spc="-110">
                <a:cs typeface="Arial"/>
              </a:rPr>
              <a:t>and</a:t>
            </a:r>
            <a:r>
              <a:rPr lang="en-US" sz="2000" spc="-295">
                <a:cs typeface="Arial"/>
              </a:rPr>
              <a:t> </a:t>
            </a:r>
            <a:r>
              <a:rPr lang="en-US" sz="2000">
                <a:cs typeface="Arial"/>
              </a:rPr>
              <a:t>the</a:t>
            </a:r>
            <a:r>
              <a:rPr lang="en-US" sz="2000" spc="-100">
                <a:cs typeface="Arial"/>
              </a:rPr>
              <a:t> </a:t>
            </a:r>
            <a:r>
              <a:rPr lang="en-US" sz="2000" spc="-95">
                <a:cs typeface="Arial"/>
              </a:rPr>
              <a:t>smallest </a:t>
            </a:r>
            <a:r>
              <a:rPr lang="en-US" sz="2000" spc="-120">
                <a:cs typeface="Arial"/>
              </a:rPr>
              <a:t>value</a:t>
            </a:r>
            <a:r>
              <a:rPr lang="en-US" sz="2000" spc="-300">
                <a:cs typeface="Arial"/>
              </a:rPr>
              <a:t> </a:t>
            </a:r>
            <a:r>
              <a:rPr lang="en-US" sz="2000">
                <a:cs typeface="Arial"/>
              </a:rPr>
              <a:t>in</a:t>
            </a:r>
            <a:r>
              <a:rPr lang="en-US" sz="2000" spc="-90">
                <a:cs typeface="Arial"/>
              </a:rPr>
              <a:t> </a:t>
            </a:r>
            <a:r>
              <a:rPr lang="en-US" sz="2000" spc="-10">
                <a:cs typeface="Arial"/>
              </a:rPr>
              <a:t>the sample.</a:t>
            </a:r>
            <a:endParaRPr lang="en-US" sz="2000">
              <a:cs typeface="Arial"/>
            </a:endParaRPr>
          </a:p>
          <a:p>
            <a:pPr marL="355600" marR="14604" indent="-343535">
              <a:lnSpc>
                <a:spcPct val="100000"/>
              </a:lnSpc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2298700" algn="l"/>
                <a:tab pos="3486150" algn="l"/>
                <a:tab pos="4822825" algn="l"/>
                <a:tab pos="5351780" algn="l"/>
                <a:tab pos="5924550" algn="l"/>
              </a:tabLst>
            </a:pPr>
            <a:r>
              <a:rPr lang="en-US" sz="2000" spc="-20">
                <a:cs typeface="Arial"/>
              </a:rPr>
              <a:t>The</a:t>
            </a:r>
            <a:r>
              <a:rPr lang="en-US" sz="2000" spc="190">
                <a:cs typeface="Arial"/>
              </a:rPr>
              <a:t> </a:t>
            </a:r>
            <a:r>
              <a:rPr lang="en-US" sz="2000" spc="-10">
                <a:cs typeface="Arial"/>
              </a:rPr>
              <a:t>range </a:t>
            </a:r>
            <a:r>
              <a:rPr lang="en-US" sz="2000">
                <a:cs typeface="Arial"/>
              </a:rPr>
              <a:t>is</a:t>
            </a:r>
            <a:r>
              <a:rPr lang="en-US" sz="2000" spc="275">
                <a:cs typeface="Arial"/>
              </a:rPr>
              <a:t> </a:t>
            </a:r>
            <a:r>
              <a:rPr lang="en-US" sz="2000" spc="-25">
                <a:cs typeface="Arial"/>
              </a:rPr>
              <a:t>the </a:t>
            </a:r>
            <a:r>
              <a:rPr lang="en-US" sz="2000" spc="-10">
                <a:cs typeface="Arial"/>
              </a:rPr>
              <a:t>easiest </a:t>
            </a:r>
            <a:r>
              <a:rPr lang="en-US" sz="2000" spc="-25">
                <a:cs typeface="Arial"/>
              </a:rPr>
              <a:t>of all </a:t>
            </a:r>
            <a:r>
              <a:rPr lang="en-US" sz="2000" spc="-110">
                <a:cs typeface="Arial"/>
              </a:rPr>
              <a:t>measures</a:t>
            </a:r>
            <a:r>
              <a:rPr lang="en-US" sz="2000" spc="-5">
                <a:cs typeface="Arial"/>
              </a:rPr>
              <a:t> </a:t>
            </a:r>
            <a:r>
              <a:rPr lang="en-US" sz="2000" spc="-25">
                <a:cs typeface="Arial"/>
              </a:rPr>
              <a:t>of </a:t>
            </a:r>
            <a:r>
              <a:rPr lang="en-US" sz="2000" spc="-125">
                <a:cs typeface="Arial"/>
              </a:rPr>
              <a:t>dispersion</a:t>
            </a:r>
            <a:r>
              <a:rPr lang="en-US" sz="2000" spc="-250">
                <a:cs typeface="Arial"/>
              </a:rPr>
              <a:t> </a:t>
            </a:r>
            <a:r>
              <a:rPr lang="en-US" sz="2000">
                <a:cs typeface="Arial"/>
              </a:rPr>
              <a:t>to</a:t>
            </a:r>
            <a:r>
              <a:rPr lang="en-US" sz="2000" spc="-135">
                <a:cs typeface="Arial"/>
              </a:rPr>
              <a:t> </a:t>
            </a:r>
            <a:r>
              <a:rPr lang="en-US" sz="2000" spc="-10">
                <a:cs typeface="Arial"/>
              </a:rPr>
              <a:t>calculate.</a:t>
            </a:r>
            <a:endParaRPr lang="en-US" sz="2000"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</a:pPr>
            <a:r>
              <a:rPr lang="en-US" sz="2000" b="1" spc="-10">
                <a:cs typeface="Arial"/>
              </a:rPr>
              <a:t>R= Maximum Value - Minimum Value</a:t>
            </a:r>
            <a:r>
              <a:rPr lang="en-IN" sz="2000" b="1" spc="-10">
                <a:cs typeface="Arial"/>
              </a:rPr>
              <a:t> </a:t>
            </a:r>
            <a:endParaRPr lang="en-US" sz="2000" b="1" spc="-1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7A8E0-7D25-A528-7766-8D4CC1DAA144}"/>
              </a:ext>
            </a:extLst>
          </p:cNvPr>
          <p:cNvSpPr txBox="1"/>
          <p:nvPr/>
        </p:nvSpPr>
        <p:spPr>
          <a:xfrm>
            <a:off x="808395" y="4274706"/>
            <a:ext cx="10853057" cy="2201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US" sz="1800" b="1" i="1" spc="-1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endParaRPr lang="en-US" sz="1800" b="1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354965" marR="431800" indent="-342900">
              <a:lnSpc>
                <a:spcPct val="101499"/>
              </a:lnSpc>
              <a:spcBef>
                <a:spcPts val="59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spc="-25">
                <a:cs typeface="Arial"/>
              </a:rPr>
              <a:t>The  range is easily understood and gives a quick estimate of dispersion.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spc="-25">
                <a:cs typeface="Arial"/>
              </a:rPr>
              <a:t>The  range is easy to calculate</a:t>
            </a:r>
          </a:p>
          <a:p>
            <a:pPr marL="12700">
              <a:spcBef>
                <a:spcPts val="810"/>
              </a:spcBef>
            </a:pPr>
            <a:r>
              <a:rPr lang="en-US" sz="1800" b="1" i="1" spc="-10">
                <a:solidFill>
                  <a:srgbClr val="00B050"/>
                </a:solidFill>
                <a:latin typeface="Trebuchet MS"/>
              </a:rPr>
              <a:t>Disadvantages</a:t>
            </a:r>
          </a:p>
          <a:p>
            <a:pPr marL="353695" indent="-340995">
              <a:lnSpc>
                <a:spcPct val="100000"/>
              </a:lnSpc>
              <a:spcBef>
                <a:spcPts val="330"/>
              </a:spcBef>
              <a:buChar char="•"/>
              <a:tabLst>
                <a:tab pos="353695" algn="l"/>
              </a:tabLst>
            </a:pPr>
            <a:r>
              <a:rPr lang="en-US" sz="2000" spc="-25">
                <a:cs typeface="Arial"/>
              </a:rPr>
              <a:t>The range is inefficient because it only uses the extreme value and ignores all other available data. The larger the sample size, the more inefficient the range becomes.</a:t>
            </a:r>
          </a:p>
        </p:txBody>
      </p:sp>
    </p:spTree>
    <p:extLst>
      <p:ext uri="{BB962C8B-B14F-4D97-AF65-F5344CB8AC3E}">
        <p14:creationId xmlns:p14="http://schemas.microsoft.com/office/powerpoint/2010/main" val="1042039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9404-7D0C-728F-1109-41E7E0AB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145354-B955-D484-93FD-EC77481A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5E48D-6EDC-A540-3C08-A4C13E090950}"/>
              </a:ext>
            </a:extLst>
          </p:cNvPr>
          <p:cNvSpPr txBox="1"/>
          <p:nvPr/>
        </p:nvSpPr>
        <p:spPr>
          <a:xfrm>
            <a:off x="555705" y="400578"/>
            <a:ext cx="10689238" cy="121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US" sz="2400" b="1" u="sng" spc="-105">
                <a:solidFill>
                  <a:schemeClr val="accent2"/>
                </a:solidFill>
                <a:ea typeface="+mj-ea"/>
                <a:cs typeface="Arial"/>
              </a:rPr>
              <a:t>The  Variance: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</a:pPr>
            <a:r>
              <a:rPr lang="en-US" sz="2000" spc="-110">
                <a:cs typeface="Arial"/>
              </a:rPr>
              <a:t>The variance is the mean square deviation of the observations from the mean. To calculate the variance, the following equation issued: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780E33E1-50A2-04A3-7BED-8B96FEF81CA8}"/>
              </a:ext>
            </a:extLst>
          </p:cNvPr>
          <p:cNvSpPr/>
          <p:nvPr/>
        </p:nvSpPr>
        <p:spPr>
          <a:xfrm>
            <a:off x="4820411" y="3021657"/>
            <a:ext cx="3002280" cy="0"/>
          </a:xfrm>
          <a:custGeom>
            <a:avLst/>
            <a:gdLst/>
            <a:ahLst/>
            <a:cxnLst/>
            <a:rect l="l" t="t" r="r" b="b"/>
            <a:pathLst>
              <a:path w="3002279">
                <a:moveTo>
                  <a:pt x="0" y="0"/>
                </a:moveTo>
                <a:lnTo>
                  <a:pt x="300228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1CFD8F02-7AB2-A8AE-257E-9F56C19F0512}"/>
              </a:ext>
            </a:extLst>
          </p:cNvPr>
          <p:cNvSpPr txBox="1"/>
          <p:nvPr/>
        </p:nvSpPr>
        <p:spPr>
          <a:xfrm>
            <a:off x="4835144" y="1842157"/>
            <a:ext cx="710565" cy="1200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700" spc="-365">
                <a:latin typeface="Symbol"/>
                <a:cs typeface="Symbol"/>
              </a:rPr>
              <a:t></a:t>
            </a:r>
            <a:endParaRPr sz="7700">
              <a:latin typeface="Symbol"/>
              <a:cs typeface="Symbol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0C1DF8E5-D7E9-EBFC-03E3-3D1EF3819A7B}"/>
              </a:ext>
            </a:extLst>
          </p:cNvPr>
          <p:cNvSpPr txBox="1"/>
          <p:nvPr/>
        </p:nvSpPr>
        <p:spPr>
          <a:xfrm>
            <a:off x="5912358" y="2341725"/>
            <a:ext cx="919480" cy="14776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R="21590" algn="r">
              <a:lnSpc>
                <a:spcPct val="100000"/>
              </a:lnSpc>
              <a:spcBef>
                <a:spcPts val="710"/>
              </a:spcBef>
            </a:pPr>
            <a:r>
              <a:rPr sz="3000" i="1" spc="-50">
                <a:latin typeface="Times New Roman"/>
                <a:cs typeface="Times New Roman"/>
              </a:rPr>
              <a:t>i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5150" i="1" spc="-360">
                <a:latin typeface="Times New Roman"/>
                <a:cs typeface="Times New Roman"/>
              </a:rPr>
              <a:t>n</a:t>
            </a:r>
            <a:r>
              <a:rPr sz="5150" spc="-360">
                <a:latin typeface="Symbol"/>
                <a:cs typeface="Symbol"/>
              </a:rPr>
              <a:t></a:t>
            </a:r>
            <a:r>
              <a:rPr sz="5150" spc="-360">
                <a:latin typeface="Times New Roman"/>
                <a:cs typeface="Times New Roman"/>
              </a:rPr>
              <a:t>1</a:t>
            </a:r>
            <a:endParaRPr sz="5150">
              <a:latin typeface="Times New Roman"/>
              <a:cs typeface="Times New Roman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D005F0E-E452-4931-CA7F-FCF7525CDB8C}"/>
              </a:ext>
            </a:extLst>
          </p:cNvPr>
          <p:cNvSpPr txBox="1"/>
          <p:nvPr/>
        </p:nvSpPr>
        <p:spPr>
          <a:xfrm>
            <a:off x="5492877" y="2010737"/>
            <a:ext cx="2071370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i="1" spc="-200">
                <a:latin typeface="Times New Roman"/>
                <a:cs typeface="Times New Roman"/>
              </a:rPr>
              <a:t>fi</a:t>
            </a:r>
            <a:r>
              <a:rPr sz="5150" i="1" spc="-810">
                <a:latin typeface="Times New Roman"/>
                <a:cs typeface="Times New Roman"/>
              </a:rPr>
              <a:t> </a:t>
            </a:r>
            <a:r>
              <a:rPr sz="5150" spc="-300">
                <a:latin typeface="Times New Roman"/>
                <a:cs typeface="Times New Roman"/>
              </a:rPr>
              <a:t>*(</a:t>
            </a:r>
            <a:r>
              <a:rPr sz="5150" i="1" spc="-300">
                <a:latin typeface="Times New Roman"/>
                <a:cs typeface="Times New Roman"/>
              </a:rPr>
              <a:t>m</a:t>
            </a:r>
            <a:r>
              <a:rPr sz="5150" spc="-300">
                <a:latin typeface="Symbol"/>
                <a:cs typeface="Symbol"/>
              </a:rPr>
              <a:t></a:t>
            </a:r>
            <a:r>
              <a:rPr sz="5150" i="1" spc="-300">
                <a:latin typeface="Times New Roman"/>
                <a:cs typeface="Times New Roman"/>
              </a:rPr>
              <a:t>x</a:t>
            </a:r>
            <a:r>
              <a:rPr sz="5150" spc="-300">
                <a:latin typeface="Times New Roman"/>
                <a:cs typeface="Times New Roman"/>
              </a:rPr>
              <a:t>)</a:t>
            </a:r>
            <a:endParaRPr sz="5150">
              <a:latin typeface="Times New Roman"/>
              <a:cs typeface="Times New Roman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D708CCC1-027C-A125-8839-3268C3469433}"/>
              </a:ext>
            </a:extLst>
          </p:cNvPr>
          <p:cNvSpPr txBox="1"/>
          <p:nvPr/>
        </p:nvSpPr>
        <p:spPr>
          <a:xfrm>
            <a:off x="2849626" y="2491762"/>
            <a:ext cx="193357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150" i="1" spc="-30">
                <a:latin typeface="Times New Roman"/>
                <a:cs typeface="Times New Roman"/>
              </a:rPr>
              <a:t>s</a:t>
            </a:r>
            <a:r>
              <a:rPr sz="4500" spc="-44" baseline="36111">
                <a:latin typeface="Times New Roman"/>
                <a:cs typeface="Times New Roman"/>
              </a:rPr>
              <a:t>2</a:t>
            </a:r>
            <a:r>
              <a:rPr sz="4500" spc="-232" baseline="36111">
                <a:latin typeface="Times New Roman"/>
                <a:cs typeface="Times New Roman"/>
              </a:rPr>
              <a:t> </a:t>
            </a:r>
            <a:r>
              <a:rPr sz="5150" spc="-140">
                <a:latin typeface="Symbol"/>
                <a:cs typeface="Symbol"/>
              </a:rPr>
              <a:t></a:t>
            </a:r>
            <a:r>
              <a:rPr sz="5200" spc="-140">
                <a:latin typeface="Symbol"/>
                <a:cs typeface="Symbol"/>
              </a:rPr>
              <a:t></a:t>
            </a:r>
            <a:r>
              <a:rPr sz="5150" spc="-140">
                <a:latin typeface="Times New Roman"/>
                <a:cs typeface="Times New Roman"/>
              </a:rPr>
              <a:t>2</a:t>
            </a:r>
            <a:r>
              <a:rPr sz="5150" spc="-140">
                <a:latin typeface="Symbol"/>
                <a:cs typeface="Symbol"/>
              </a:rPr>
              <a:t></a:t>
            </a:r>
            <a:endParaRPr sz="5150">
              <a:latin typeface="Symbol"/>
              <a:cs typeface="Symbo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81F724-4F2B-C2EF-8C66-5795DD840842}"/>
              </a:ext>
            </a:extLst>
          </p:cNvPr>
          <p:cNvSpPr txBox="1"/>
          <p:nvPr/>
        </p:nvSpPr>
        <p:spPr>
          <a:xfrm>
            <a:off x="903514" y="3770391"/>
            <a:ext cx="10384971" cy="18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sz="1800" b="1" i="1" spc="-10">
                <a:solidFill>
                  <a:srgbClr val="00B050"/>
                </a:solidFill>
                <a:latin typeface="+mj-lt"/>
                <a:cs typeface="Trebuchet MS"/>
              </a:rPr>
              <a:t>Advantages:</a:t>
            </a:r>
            <a:endParaRPr lang="en-US" sz="1800" b="1">
              <a:solidFill>
                <a:srgbClr val="00B050"/>
              </a:solidFill>
              <a:latin typeface="+mj-lt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45"/>
              </a:spcBef>
              <a:buChar char="•"/>
              <a:tabLst>
                <a:tab pos="355600" algn="l"/>
              </a:tabLst>
            </a:pPr>
            <a:r>
              <a:rPr lang="en-US" sz="2000" spc="-110">
                <a:cs typeface="Arial"/>
              </a:rPr>
              <a:t>The variance is an efficient estimator</a:t>
            </a:r>
          </a:p>
          <a:p>
            <a:pPr marL="355600" indent="-342900">
              <a:lnSpc>
                <a:spcPct val="100000"/>
              </a:lnSpc>
              <a:spcBef>
                <a:spcPts val="710"/>
              </a:spcBef>
              <a:buChar char="•"/>
              <a:tabLst>
                <a:tab pos="355600" algn="l"/>
              </a:tabLst>
            </a:pPr>
            <a:r>
              <a:rPr lang="en-US" sz="2000" spc="-110">
                <a:cs typeface="Arial"/>
              </a:rPr>
              <a:t>Variances can be added and averaged</a:t>
            </a:r>
          </a:p>
          <a:p>
            <a:pPr marL="12700">
              <a:spcBef>
                <a:spcPts val="445"/>
              </a:spcBef>
            </a:pPr>
            <a:r>
              <a:rPr lang="en-US" b="1" i="1" spc="-10">
                <a:solidFill>
                  <a:srgbClr val="00B050"/>
                </a:solidFill>
                <a:latin typeface="+mj-lt"/>
              </a:rPr>
              <a:t>Disadvantage</a:t>
            </a:r>
          </a:p>
          <a:p>
            <a:pPr marL="355600" marR="5080" indent="-342900">
              <a:spcBef>
                <a:spcPts val="705"/>
              </a:spcBef>
              <a:buChar char="•"/>
              <a:tabLst>
                <a:tab pos="355600" algn="l"/>
              </a:tabLst>
            </a:pPr>
            <a:r>
              <a:rPr lang="en-US" sz="2000" spc="-110">
                <a:cs typeface="Arial"/>
              </a:rPr>
              <a:t>The calculation of the variance can be tedious without the aid of a calculator or computer</a:t>
            </a:r>
          </a:p>
        </p:txBody>
      </p:sp>
    </p:spTree>
    <p:extLst>
      <p:ext uri="{BB962C8B-B14F-4D97-AF65-F5344CB8AC3E}">
        <p14:creationId xmlns:p14="http://schemas.microsoft.com/office/powerpoint/2010/main" val="146422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56BB1-C4A8-B890-F677-3672CB75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D12863-D0BB-71A8-84F1-BB650BEC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spc="-10">
                <a:solidFill>
                  <a:srgbClr val="006EBE"/>
                </a:solidFill>
              </a:rPr>
              <a:t>Application areas of statistics: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F44A3-66B2-075F-28A2-A1C84971E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59590-E235-98A1-8B98-1FDC86331AC5}"/>
              </a:ext>
            </a:extLst>
          </p:cNvPr>
          <p:cNvSpPr txBox="1"/>
          <p:nvPr/>
        </p:nvSpPr>
        <p:spPr>
          <a:xfrm>
            <a:off x="642791" y="1371599"/>
            <a:ext cx="10874295" cy="425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spcBef>
                <a:spcPts val="805"/>
              </a:spcBef>
              <a:buFont typeface="Arial" panose="020B0604020202020204" pitchFamily="34" charset="0"/>
              <a:buChar char="•"/>
            </a:pPr>
            <a:r>
              <a:rPr lang="en-IN" sz="2800" b="1" spc="-10">
                <a:solidFill>
                  <a:srgbClr val="00B050"/>
                </a:solidFill>
                <a:latin typeface="+mj-lt"/>
                <a:cs typeface="Comic Sans MS"/>
              </a:rPr>
              <a:t>Engineering:</a:t>
            </a:r>
            <a:endParaRPr lang="en-IN" sz="2800">
              <a:solidFill>
                <a:srgbClr val="00B050"/>
              </a:solidFill>
              <a:latin typeface="+mj-lt"/>
              <a:cs typeface="Comic Sans MS"/>
            </a:endParaRPr>
          </a:p>
          <a:p>
            <a:pPr marL="469900" lvl="1">
              <a:spcBef>
                <a:spcPts val="805"/>
              </a:spcBef>
            </a:pPr>
            <a:r>
              <a:rPr lang="en-US" sz="2400">
                <a:cs typeface="Comic Sans MS"/>
              </a:rPr>
              <a:t>Improving</a:t>
            </a:r>
            <a:r>
              <a:rPr lang="en-US" sz="2400" spc="170">
                <a:cs typeface="Comic Sans MS"/>
              </a:rPr>
              <a:t> </a:t>
            </a:r>
            <a:r>
              <a:rPr lang="en-US" sz="2400">
                <a:cs typeface="Comic Sans MS"/>
              </a:rPr>
              <a:t>product</a:t>
            </a:r>
            <a:r>
              <a:rPr lang="en-US" sz="2400" spc="175">
                <a:cs typeface="Comic Sans MS"/>
              </a:rPr>
              <a:t> </a:t>
            </a:r>
            <a:r>
              <a:rPr lang="en-US" sz="2400">
                <a:cs typeface="Comic Sans MS"/>
              </a:rPr>
              <a:t>design, testing</a:t>
            </a:r>
            <a:r>
              <a:rPr lang="en-US" sz="2400" spc="175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product </a:t>
            </a:r>
            <a:r>
              <a:rPr lang="en-US" sz="2400">
                <a:cs typeface="Comic Sans MS"/>
              </a:rPr>
              <a:t>performance,</a:t>
            </a:r>
            <a:r>
              <a:rPr lang="en-US" sz="2400" spc="345">
                <a:cs typeface="Comic Sans MS"/>
              </a:rPr>
              <a:t> d</a:t>
            </a:r>
            <a:r>
              <a:rPr lang="en-US" sz="2400">
                <a:cs typeface="Comic Sans MS"/>
              </a:rPr>
              <a:t>etermining</a:t>
            </a:r>
            <a:r>
              <a:rPr lang="en-US" sz="2400" spc="355">
                <a:cs typeface="Comic Sans MS"/>
              </a:rPr>
              <a:t> r</a:t>
            </a:r>
            <a:r>
              <a:rPr lang="en-US" sz="2400">
                <a:cs typeface="Comic Sans MS"/>
              </a:rPr>
              <a:t>eliability</a:t>
            </a:r>
            <a:r>
              <a:rPr lang="en-US" sz="2400" spc="345">
                <a:cs typeface="Comic Sans MS"/>
              </a:rPr>
              <a:t> </a:t>
            </a:r>
            <a:r>
              <a:rPr lang="en-US" sz="2400" spc="-25">
                <a:cs typeface="Comic Sans MS"/>
              </a:rPr>
              <a:t>and </a:t>
            </a:r>
            <a:r>
              <a:rPr lang="en-US" sz="2400">
                <a:cs typeface="Comic Sans MS"/>
              </a:rPr>
              <a:t>maintainability,</a:t>
            </a:r>
            <a:r>
              <a:rPr lang="en-US" sz="2400" spc="260">
                <a:cs typeface="Comic Sans MS"/>
              </a:rPr>
              <a:t> </a:t>
            </a:r>
            <a:r>
              <a:rPr lang="en-US" sz="2400">
                <a:cs typeface="Comic Sans MS"/>
              </a:rPr>
              <a:t>working</a:t>
            </a:r>
            <a:r>
              <a:rPr lang="en-US" sz="2400" spc="280">
                <a:cs typeface="Comic Sans MS"/>
              </a:rPr>
              <a:t> </a:t>
            </a:r>
            <a:r>
              <a:rPr lang="en-US" sz="2400">
                <a:cs typeface="Comic Sans MS"/>
              </a:rPr>
              <a:t>out</a:t>
            </a:r>
            <a:r>
              <a:rPr lang="en-US" sz="2400" spc="260">
                <a:cs typeface="Comic Sans MS"/>
              </a:rPr>
              <a:t> </a:t>
            </a:r>
            <a:r>
              <a:rPr lang="en-US" sz="2400">
                <a:cs typeface="Comic Sans MS"/>
              </a:rPr>
              <a:t>safer</a:t>
            </a:r>
            <a:r>
              <a:rPr lang="en-US" sz="2400" spc="275">
                <a:cs typeface="Comic Sans MS"/>
              </a:rPr>
              <a:t> </a:t>
            </a:r>
            <a:r>
              <a:rPr lang="en-US" sz="2400">
                <a:cs typeface="Comic Sans MS"/>
              </a:rPr>
              <a:t>systems</a:t>
            </a:r>
            <a:r>
              <a:rPr lang="en-US" sz="2400" spc="270">
                <a:cs typeface="Comic Sans MS"/>
              </a:rPr>
              <a:t> </a:t>
            </a:r>
            <a:r>
              <a:rPr lang="en-US" sz="2400">
                <a:cs typeface="Comic Sans MS"/>
              </a:rPr>
              <a:t>of</a:t>
            </a:r>
            <a:r>
              <a:rPr lang="en-US" sz="2400" spc="27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flight </a:t>
            </a:r>
            <a:r>
              <a:rPr lang="en-US" sz="2400">
                <a:cs typeface="Comic Sans MS"/>
              </a:rPr>
              <a:t>control</a:t>
            </a:r>
            <a:r>
              <a:rPr lang="en-US" sz="2400" spc="-105">
                <a:cs typeface="Comic Sans MS"/>
              </a:rPr>
              <a:t> </a:t>
            </a:r>
            <a:r>
              <a:rPr lang="en-US" sz="2400">
                <a:cs typeface="Comic Sans MS"/>
              </a:rPr>
              <a:t>for</a:t>
            </a:r>
            <a:r>
              <a:rPr lang="en-US" sz="2400" spc="-100">
                <a:cs typeface="Comic Sans MS"/>
              </a:rPr>
              <a:t> </a:t>
            </a:r>
            <a:r>
              <a:rPr lang="en-US" sz="2400">
                <a:cs typeface="Comic Sans MS"/>
              </a:rPr>
              <a:t>airports,</a:t>
            </a:r>
            <a:r>
              <a:rPr lang="en-US" sz="2400" spc="-120">
                <a:cs typeface="Comic Sans MS"/>
              </a:rPr>
              <a:t> </a:t>
            </a:r>
            <a:r>
              <a:rPr lang="en-US" sz="2400" spc="-20">
                <a:cs typeface="Comic Sans MS"/>
              </a:rPr>
              <a:t>etc.</a:t>
            </a:r>
          </a:p>
          <a:p>
            <a:pPr marL="469900" lvl="1">
              <a:spcBef>
                <a:spcPts val="805"/>
              </a:spcBef>
            </a:pPr>
            <a:endParaRPr lang="en-US" sz="2000">
              <a:cs typeface="Comic Sans MS"/>
            </a:endParaRPr>
          </a:p>
          <a:p>
            <a:pPr marL="355600" indent="-342900">
              <a:spcBef>
                <a:spcPts val="805"/>
              </a:spcBef>
              <a:buFont typeface="Arial" panose="020B0604020202020204" pitchFamily="34" charset="0"/>
              <a:buChar char="•"/>
            </a:pPr>
            <a:r>
              <a:rPr lang="en-IN" sz="2800" b="1" spc="-10">
                <a:solidFill>
                  <a:srgbClr val="00B050"/>
                </a:solidFill>
                <a:latin typeface="+mj-lt"/>
              </a:rPr>
              <a:t>Business:</a:t>
            </a:r>
          </a:p>
          <a:p>
            <a:pPr marL="469900" lvl="1">
              <a:spcBef>
                <a:spcPts val="805"/>
              </a:spcBef>
            </a:pPr>
            <a:r>
              <a:rPr lang="en-US" sz="2400" spc="-10"/>
              <a:t>Estimating  the  volume  of  retail  sales,  designing optimum   inventory   control   system,   producing auditing   and   accounting   procedures,   improving working conditions in industrial plants, assessing the market for new products.</a:t>
            </a:r>
          </a:p>
        </p:txBody>
      </p:sp>
    </p:spTree>
    <p:extLst>
      <p:ext uri="{BB962C8B-B14F-4D97-AF65-F5344CB8AC3E}">
        <p14:creationId xmlns:p14="http://schemas.microsoft.com/office/powerpoint/2010/main" val="124403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A2F4-7871-F9B2-6708-CB828BA0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A3FF8-52F4-9D61-0081-7386F6AEA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C2BEE-DC04-38BF-7838-01A584EB679A}"/>
              </a:ext>
            </a:extLst>
          </p:cNvPr>
          <p:cNvSpPr txBox="1"/>
          <p:nvPr/>
        </p:nvSpPr>
        <p:spPr>
          <a:xfrm>
            <a:off x="555705" y="400578"/>
            <a:ext cx="10689238" cy="141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800" b="1" u="sng" spc="-105" dirty="0">
                <a:solidFill>
                  <a:schemeClr val="accent2"/>
                </a:solidFill>
                <a:ea typeface="+mj-ea"/>
                <a:cs typeface="Arial"/>
              </a:rPr>
              <a:t>The Standard Deviation: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The square root of the variance is known as the standard deviation. The symbol for the standard deviation is 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FDE9F-6FFF-E23D-6AB5-30B121EF5080}"/>
              </a:ext>
            </a:extLst>
          </p:cNvPr>
          <p:cNvSpPr txBox="1"/>
          <p:nvPr/>
        </p:nvSpPr>
        <p:spPr>
          <a:xfrm>
            <a:off x="783771" y="3056644"/>
            <a:ext cx="10384971" cy="2557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sz="2000" b="1" i="1" spc="-10">
                <a:solidFill>
                  <a:srgbClr val="00B050"/>
                </a:solidFill>
                <a:cs typeface="Trebuchet MS"/>
              </a:rPr>
              <a:t>Advantages:</a:t>
            </a:r>
            <a:endParaRPr lang="en-US" sz="2000" b="1">
              <a:solidFill>
                <a:srgbClr val="00B050"/>
              </a:solidFill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45"/>
              </a:spcBef>
              <a:buChar char="•"/>
              <a:tabLst>
                <a:tab pos="355600" algn="l"/>
              </a:tabLst>
            </a:pPr>
            <a:r>
              <a:rPr lang="en-US" sz="2400" spc="-110">
                <a:cs typeface="Arial"/>
              </a:rPr>
              <a:t>The standard deviation is in the same dimension as the observed values.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har char="•"/>
              <a:tabLst>
                <a:tab pos="355600" algn="l"/>
              </a:tabLst>
            </a:pPr>
            <a:r>
              <a:rPr lang="en-US" sz="2400" spc="-110">
                <a:cs typeface="Arial"/>
              </a:rPr>
              <a:t>The standard deviation is an efficient estimator</a:t>
            </a:r>
          </a:p>
          <a:p>
            <a:pPr marL="12700">
              <a:spcBef>
                <a:spcPts val="445"/>
              </a:spcBef>
            </a:pPr>
            <a:r>
              <a:rPr lang="en-US" sz="2000" b="1" i="1" spc="-10">
                <a:solidFill>
                  <a:srgbClr val="00B050"/>
                </a:solidFill>
              </a:rPr>
              <a:t>Disadvantage</a:t>
            </a:r>
          </a:p>
          <a:p>
            <a:pPr marL="355600" marR="5080" indent="-342900">
              <a:spcBef>
                <a:spcPts val="705"/>
              </a:spcBef>
              <a:buFontTx/>
              <a:buChar char="•"/>
              <a:tabLst>
                <a:tab pos="355600" algn="l"/>
              </a:tabLst>
            </a:pPr>
            <a:r>
              <a:rPr lang="en-US" sz="2400" spc="-110">
                <a:cs typeface="Arial"/>
              </a:rPr>
              <a:t>The calculations can be tedious without the aid of a good calculator</a:t>
            </a:r>
          </a:p>
          <a:p>
            <a:pPr marL="355600" marR="5080" indent="-342900">
              <a:spcBef>
                <a:spcPts val="705"/>
              </a:spcBef>
              <a:buChar char="•"/>
              <a:tabLst>
                <a:tab pos="355600" algn="l"/>
              </a:tabLst>
            </a:pPr>
            <a:endParaRPr lang="en-US" sz="2400" spc="-110">
              <a:cs typeface="Arial"/>
            </a:endParaRP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41D7A8FF-40C5-2CAD-7D30-41E979A41C4C}"/>
              </a:ext>
            </a:extLst>
          </p:cNvPr>
          <p:cNvGrpSpPr/>
          <p:nvPr/>
        </p:nvGrpSpPr>
        <p:grpSpPr>
          <a:xfrm>
            <a:off x="4670505" y="1988746"/>
            <a:ext cx="860425" cy="731520"/>
            <a:chOff x="4145279" y="4256532"/>
            <a:chExt cx="860425" cy="731520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3E040CC2-BB46-8F7B-4779-D09A4A30F9DD}"/>
                </a:ext>
              </a:extLst>
            </p:cNvPr>
            <p:cNvSpPr/>
            <p:nvPr/>
          </p:nvSpPr>
          <p:spPr>
            <a:xfrm>
              <a:off x="4158233" y="4712970"/>
              <a:ext cx="67310" cy="44450"/>
            </a:xfrm>
            <a:custGeom>
              <a:avLst/>
              <a:gdLst/>
              <a:ahLst/>
              <a:cxnLst/>
              <a:rect l="l" t="t" r="r" b="b"/>
              <a:pathLst>
                <a:path w="67310" h="44450">
                  <a:moveTo>
                    <a:pt x="0" y="44195"/>
                  </a:moveTo>
                  <a:lnTo>
                    <a:pt x="67055" y="0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6D8C9448-BF6D-D550-713A-F3A41251885B}"/>
                </a:ext>
              </a:extLst>
            </p:cNvPr>
            <p:cNvSpPr/>
            <p:nvPr/>
          </p:nvSpPr>
          <p:spPr>
            <a:xfrm>
              <a:off x="4226813" y="4725162"/>
              <a:ext cx="96520" cy="238125"/>
            </a:xfrm>
            <a:custGeom>
              <a:avLst/>
              <a:gdLst/>
              <a:ahLst/>
              <a:cxnLst/>
              <a:rect l="l" t="t" r="r" b="b"/>
              <a:pathLst>
                <a:path w="96520" h="238125">
                  <a:moveTo>
                    <a:pt x="0" y="0"/>
                  </a:moveTo>
                  <a:lnTo>
                    <a:pt x="96012" y="237744"/>
                  </a:lnTo>
                </a:path>
              </a:pathLst>
            </a:custGeom>
            <a:ln w="50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BC63D341-D08E-27A3-AA1D-7C14F7DB1101}"/>
                </a:ext>
              </a:extLst>
            </p:cNvPr>
            <p:cNvSpPr/>
            <p:nvPr/>
          </p:nvSpPr>
          <p:spPr>
            <a:xfrm>
              <a:off x="4333493" y="4269486"/>
              <a:ext cx="672465" cy="693420"/>
            </a:xfrm>
            <a:custGeom>
              <a:avLst/>
              <a:gdLst/>
              <a:ahLst/>
              <a:cxnLst/>
              <a:rect l="l" t="t" r="r" b="b"/>
              <a:pathLst>
                <a:path w="672464" h="693420">
                  <a:moveTo>
                    <a:pt x="0" y="693419"/>
                  </a:moveTo>
                  <a:lnTo>
                    <a:pt x="128015" y="0"/>
                  </a:lnTo>
                </a:path>
                <a:path w="672464" h="693420">
                  <a:moveTo>
                    <a:pt x="128015" y="0"/>
                  </a:moveTo>
                  <a:lnTo>
                    <a:pt x="672083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82E1183A-9DF9-8AC3-33A8-3DA90CECDF95}"/>
              </a:ext>
            </a:extLst>
          </p:cNvPr>
          <p:cNvSpPr txBox="1"/>
          <p:nvPr/>
        </p:nvSpPr>
        <p:spPr>
          <a:xfrm>
            <a:off x="4988133" y="1744397"/>
            <a:ext cx="4991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i="1" spc="-37" baseline="-20833">
                <a:latin typeface="Times New Roman"/>
                <a:cs typeface="Times New Roman"/>
              </a:rPr>
              <a:t>s</a:t>
            </a:r>
            <a:r>
              <a:rPr sz="2800" spc="-25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2A905DC-47F2-D2D4-D12A-3D0927898DEC}"/>
              </a:ext>
            </a:extLst>
          </p:cNvPr>
          <p:cNvSpPr txBox="1"/>
          <p:nvPr/>
        </p:nvSpPr>
        <p:spPr>
          <a:xfrm>
            <a:off x="3876883" y="2020496"/>
            <a:ext cx="697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>
                <a:latin typeface="Times New Roman"/>
                <a:cs typeface="Times New Roman"/>
              </a:rPr>
              <a:t>s</a:t>
            </a:r>
            <a:r>
              <a:rPr sz="4800" i="1" spc="-420">
                <a:latin typeface="Times New Roman"/>
                <a:cs typeface="Times New Roman"/>
              </a:rPr>
              <a:t> </a:t>
            </a:r>
            <a:r>
              <a:rPr sz="4800" spc="-50">
                <a:latin typeface="Symbol"/>
                <a:cs typeface="Symbol"/>
              </a:rPr>
              <a:t></a:t>
            </a:r>
            <a:endParaRPr sz="480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817329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CC660-BACB-2017-384A-B781CA27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773E54-F16A-7A1E-A121-77A9833BD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95DCC-885F-1671-CEF4-5C131774A36D}"/>
              </a:ext>
            </a:extLst>
          </p:cNvPr>
          <p:cNvSpPr txBox="1"/>
          <p:nvPr/>
        </p:nvSpPr>
        <p:spPr>
          <a:xfrm>
            <a:off x="555705" y="400578"/>
            <a:ext cx="10689238" cy="178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800" b="1" u="sng" spc="-105" dirty="0">
                <a:solidFill>
                  <a:schemeClr val="accent2"/>
                </a:solidFill>
                <a:ea typeface="+mj-ea"/>
                <a:cs typeface="Arial"/>
              </a:rPr>
              <a:t>The coefficient of variation:</a:t>
            </a:r>
          </a:p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US" sz="2400" spc="-110" dirty="0">
                <a:cs typeface="Arial"/>
              </a:rPr>
              <a:t>The coefficient of variation is a measure of relative dispersion, that is, a measure which expresses the magnitude of the variation to the size of the quantity that is being measured and is expressed as a percent.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8280AB-EA8D-09CB-6A6B-2B0B3E21F48A}"/>
              </a:ext>
            </a:extLst>
          </p:cNvPr>
          <p:cNvSpPr txBox="1"/>
          <p:nvPr/>
        </p:nvSpPr>
        <p:spPr>
          <a:xfrm>
            <a:off x="555705" y="3056643"/>
            <a:ext cx="1131025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sz="2000" b="1" i="1" spc="-10" dirty="0">
                <a:solidFill>
                  <a:srgbClr val="00B050"/>
                </a:solidFill>
                <a:cs typeface="Trebuchet MS"/>
              </a:rPr>
              <a:t>Advantages:</a:t>
            </a:r>
            <a:endParaRPr lang="en-US" sz="2000" b="1" dirty="0">
              <a:solidFill>
                <a:srgbClr val="00B050"/>
              </a:solidFill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45"/>
              </a:spcBef>
              <a:buChar char="•"/>
              <a:tabLst>
                <a:tab pos="355600" algn="l"/>
              </a:tabLst>
            </a:pPr>
            <a:r>
              <a:rPr lang="en-US" sz="2400" spc="-110" dirty="0" err="1">
                <a:cs typeface="Arial"/>
              </a:rPr>
              <a:t>Thr</a:t>
            </a:r>
            <a:r>
              <a:rPr lang="en-US" sz="2400" spc="-110" dirty="0">
                <a:cs typeface="Arial"/>
              </a:rPr>
              <a:t> coefficient of variation can be used for comparing 	the variation in different populations of data that are measured in two different units. (because the CV is unitless)</a:t>
            </a: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har char="•"/>
              <a:tabLst>
                <a:tab pos="355600" algn="l"/>
              </a:tabLst>
            </a:pPr>
            <a:endParaRPr lang="en-US" sz="2400" spc="-110" dirty="0">
              <a:cs typeface="Arial"/>
            </a:endParaRPr>
          </a:p>
          <a:p>
            <a:pPr marL="12700">
              <a:spcBef>
                <a:spcPts val="445"/>
              </a:spcBef>
            </a:pPr>
            <a:r>
              <a:rPr lang="en-US" sz="2000" b="1" i="1" spc="-10" dirty="0">
                <a:solidFill>
                  <a:srgbClr val="00B050"/>
                </a:solidFill>
              </a:rPr>
              <a:t>Disadvantage</a:t>
            </a:r>
          </a:p>
          <a:p>
            <a:pPr marL="353695" marR="143510" indent="-341630" algn="just">
              <a:lnSpc>
                <a:spcPct val="100000"/>
              </a:lnSpc>
              <a:spcBef>
                <a:spcPts val="705"/>
              </a:spcBef>
              <a:buChar char="•"/>
              <a:tabLst>
                <a:tab pos="355600" algn="l"/>
              </a:tabLst>
            </a:pPr>
            <a:r>
              <a:rPr lang="en-US" sz="2400" spc="-110" dirty="0">
                <a:cs typeface="Arial"/>
              </a:rPr>
              <a:t>The coefficient of variation fails to be useful when x is 	close to zero.</a:t>
            </a:r>
          </a:p>
          <a:p>
            <a:pPr marL="353695" marR="27940" indent="-341630" algn="just">
              <a:lnSpc>
                <a:spcPct val="100000"/>
              </a:lnSpc>
              <a:spcBef>
                <a:spcPts val="700"/>
              </a:spcBef>
              <a:buChar char="•"/>
              <a:tabLst>
                <a:tab pos="355600" algn="l"/>
              </a:tabLst>
            </a:pPr>
            <a:r>
              <a:rPr lang="en-US" sz="2400" spc="-110" dirty="0">
                <a:cs typeface="Arial"/>
              </a:rPr>
              <a:t>The coefficient of variation is often misunderstood and misused.</a:t>
            </a:r>
          </a:p>
          <a:p>
            <a:pPr marL="355600" marR="5080" indent="-342900">
              <a:spcBef>
                <a:spcPts val="705"/>
              </a:spcBef>
              <a:buChar char="•"/>
              <a:tabLst>
                <a:tab pos="355600" algn="l"/>
              </a:tabLst>
            </a:pPr>
            <a:endParaRPr lang="en-US" sz="2400" spc="-11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51D6E-AA66-0EA8-A7E3-027EC98993DE}"/>
              </a:ext>
            </a:extLst>
          </p:cNvPr>
          <p:cNvSpPr txBox="1"/>
          <p:nvPr/>
        </p:nvSpPr>
        <p:spPr>
          <a:xfrm>
            <a:off x="3048000" y="21996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27405" algn="ctr">
              <a:lnSpc>
                <a:spcPct val="100000"/>
              </a:lnSpc>
            </a:pPr>
            <a:r>
              <a:rPr lang="en-IN" sz="2800" b="1" i="1">
                <a:latin typeface="Times New Roman"/>
                <a:cs typeface="Times New Roman"/>
              </a:rPr>
              <a:t>CV</a:t>
            </a:r>
            <a:r>
              <a:rPr lang="en-IN" sz="2800" b="1" i="1" spc="254">
                <a:latin typeface="Times New Roman"/>
                <a:cs typeface="Times New Roman"/>
              </a:rPr>
              <a:t> </a:t>
            </a:r>
            <a:r>
              <a:rPr lang="en-IN" sz="2800" b="1" spc="125">
                <a:latin typeface="Symbol"/>
                <a:cs typeface="Symbol"/>
              </a:rPr>
              <a:t></a:t>
            </a:r>
            <a:r>
              <a:rPr lang="en-IN" sz="2800" b="1" spc="125">
                <a:latin typeface="Times New Roman"/>
                <a:cs typeface="Times New Roman"/>
              </a:rPr>
              <a:t>(</a:t>
            </a:r>
            <a:r>
              <a:rPr lang="en-IN" sz="2800" b="1" i="1" spc="125">
                <a:latin typeface="Times New Roman"/>
                <a:cs typeface="Times New Roman"/>
              </a:rPr>
              <a:t>s</a:t>
            </a:r>
            <a:r>
              <a:rPr lang="en-IN" sz="2800" b="1" i="1" spc="-120">
                <a:latin typeface="Times New Roman"/>
                <a:cs typeface="Times New Roman"/>
              </a:rPr>
              <a:t> </a:t>
            </a:r>
            <a:r>
              <a:rPr lang="en-IN" sz="2800" b="1">
                <a:latin typeface="Times New Roman"/>
                <a:cs typeface="Times New Roman"/>
              </a:rPr>
              <a:t>/</a:t>
            </a:r>
            <a:r>
              <a:rPr lang="en-IN" sz="2800" b="1" spc="-200">
                <a:latin typeface="Times New Roman"/>
                <a:cs typeface="Times New Roman"/>
              </a:rPr>
              <a:t> </a:t>
            </a:r>
            <a:r>
              <a:rPr lang="en-IN" sz="2800" b="1" i="1" spc="-10">
                <a:latin typeface="Times New Roman"/>
                <a:cs typeface="Times New Roman"/>
              </a:rPr>
              <a:t>x</a:t>
            </a:r>
            <a:r>
              <a:rPr lang="en-IN" sz="2800" b="1" spc="-10">
                <a:latin typeface="Times New Roman"/>
                <a:cs typeface="Times New Roman"/>
              </a:rPr>
              <a:t>)*100</a:t>
            </a:r>
            <a:endParaRPr lang="en-IN" sz="28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5398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2644F-294A-0036-FA79-B575BBF9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F1F5F7-312B-5A08-8A20-49AE00ADB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47321-8C32-071C-745C-983DD3C565D9}"/>
              </a:ext>
            </a:extLst>
          </p:cNvPr>
          <p:cNvSpPr txBox="1"/>
          <p:nvPr/>
        </p:nvSpPr>
        <p:spPr>
          <a:xfrm>
            <a:off x="555705" y="400578"/>
            <a:ext cx="10689238" cy="1370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800" b="1" u="sng" spc="-105" dirty="0">
                <a:solidFill>
                  <a:schemeClr val="accent2"/>
                </a:solidFill>
                <a:ea typeface="+mj-ea"/>
                <a:cs typeface="Arial"/>
              </a:rPr>
              <a:t>The Interquartile range:</a:t>
            </a:r>
            <a:r>
              <a:rPr lang="en-IN" sz="2400" spc="-110" dirty="0">
                <a:cs typeface="Arial"/>
              </a:rPr>
              <a:t> it</a:t>
            </a:r>
            <a:r>
              <a:rPr lang="en-US" sz="2400" spc="-110" dirty="0">
                <a:cs typeface="Arial"/>
              </a:rPr>
              <a:t> is the difference between the 25th and the 75th quartiles.</a:t>
            </a:r>
          </a:p>
          <a:p>
            <a:pPr marL="24765" marR="123189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IN" sz="2400" spc="-110" dirty="0">
                <a:cs typeface="Arial"/>
              </a:rPr>
              <a:t>Interquartile range = Q3 – Q1</a:t>
            </a:r>
          </a:p>
        </p:txBody>
      </p:sp>
    </p:spTree>
    <p:extLst>
      <p:ext uri="{BB962C8B-B14F-4D97-AF65-F5344CB8AC3E}">
        <p14:creationId xmlns:p14="http://schemas.microsoft.com/office/powerpoint/2010/main" val="6705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DAAF-061D-27A2-D212-14CECF9F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F3BA4-3931-4084-4955-AE6D1BCC0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9EAEFD-57EA-CF80-EA22-F0F063C4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10" y="760332"/>
            <a:ext cx="10237747" cy="350012"/>
          </a:xfrm>
        </p:spPr>
        <p:txBody>
          <a:bodyPr/>
          <a:lstStyle/>
          <a:p>
            <a:pPr marL="24765" marR="123189" defTabSz="457200">
              <a:lnSpc>
                <a:spcPct val="111100"/>
              </a:lnSpc>
              <a:spcBef>
                <a:spcPts val="100"/>
              </a:spcBef>
              <a:buSzPct val="150000"/>
              <a:tabLst>
                <a:tab pos="368300" algn="l"/>
              </a:tabLst>
            </a:pPr>
            <a:r>
              <a:rPr lang="en-US" sz="2800" u="sng" spc="-105" dirty="0">
                <a:latin typeface="+mn-lt"/>
                <a:cs typeface="Arial"/>
              </a:rPr>
              <a:t>Measure of skewness and kurtosis</a:t>
            </a:r>
            <a:br>
              <a:rPr lang="en-US" sz="2800" u="sng" spc="-105" dirty="0">
                <a:latin typeface="+mn-lt"/>
                <a:cs typeface="Arial"/>
              </a:rPr>
            </a:br>
            <a:br>
              <a:rPr lang="en-US" sz="2800" u="sng" spc="-105" dirty="0">
                <a:latin typeface="+mn-lt"/>
                <a:cs typeface="Arial"/>
              </a:rPr>
            </a:br>
            <a:r>
              <a:rPr lang="en-US" sz="2800" spc="-105" dirty="0">
                <a:latin typeface="+mn-lt"/>
                <a:cs typeface="Arial"/>
              </a:rPr>
              <a:t>Skewness(mean deviation):</a:t>
            </a:r>
            <a:endParaRPr lang="en-IN" sz="2800" spc="-105" dirty="0">
              <a:latin typeface="+mn-l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579F5-B305-FC22-B9F8-0EE1D2E8A8E3}"/>
              </a:ext>
            </a:extLst>
          </p:cNvPr>
          <p:cNvSpPr txBox="1"/>
          <p:nvPr/>
        </p:nvSpPr>
        <p:spPr>
          <a:xfrm>
            <a:off x="808395" y="1792763"/>
            <a:ext cx="10853057" cy="358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2400" spc="-110" dirty="0">
                <a:cs typeface="Arial"/>
              </a:rPr>
              <a:t>Skewness is a measure of the tendency of the deviations to be larger in one direction than in the other.</a:t>
            </a:r>
          </a:p>
          <a:p>
            <a:pPr marL="354965" marR="744855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2400" spc="-110" dirty="0">
                <a:cs typeface="Arial"/>
              </a:rPr>
              <a:t>Skewness is the degree of asymmetry or departure from symmetry of a distribution.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If the frequency curve of a distribution has a longer tail to the right of the central value than to the left, the distribution is said to be skewed to the right or to have positive skewness.</a:t>
            </a:r>
          </a:p>
          <a:p>
            <a:pPr marL="355600" marR="28067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If the reverse is true, it is said that the distribution is skewed to the left or has negative skewness.</a:t>
            </a:r>
          </a:p>
        </p:txBody>
      </p:sp>
    </p:spTree>
    <p:extLst>
      <p:ext uri="{BB962C8B-B14F-4D97-AF65-F5344CB8AC3E}">
        <p14:creationId xmlns:p14="http://schemas.microsoft.com/office/powerpoint/2010/main" val="155191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69C9-0FEF-2E89-CF54-D95D09F74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111C9B-85E1-9B80-F002-ACE51661A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1168C4A-E9A5-D844-E482-9FCF5B4112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529" y="1193292"/>
            <a:ext cx="7962900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1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2D66-E757-5293-BD86-8CB0F234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B1D610-584C-733E-4126-18CEDC2B2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FD183-4ECF-0610-2840-D0B21060CC93}"/>
              </a:ext>
            </a:extLst>
          </p:cNvPr>
          <p:cNvSpPr txBox="1"/>
          <p:nvPr/>
        </p:nvSpPr>
        <p:spPr>
          <a:xfrm>
            <a:off x="555705" y="664140"/>
            <a:ext cx="10853057" cy="5529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515"/>
              </a:spcBef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Population skewness is defined as</a:t>
            </a:r>
          </a:p>
          <a:p>
            <a:pPr marL="2709545">
              <a:lnSpc>
                <a:spcPct val="100000"/>
              </a:lnSpc>
              <a:spcBef>
                <a:spcPts val="470"/>
              </a:spcBef>
              <a:tabLst>
                <a:tab pos="3695065" algn="l"/>
              </a:tabLst>
            </a:pPr>
            <a:r>
              <a:rPr lang="en-US" sz="4000" b="0" i="1" dirty="0">
                <a:latin typeface="Times New Roman"/>
                <a:cs typeface="Times New Roman"/>
              </a:rPr>
              <a:t>E</a:t>
            </a:r>
            <a:r>
              <a:rPr lang="en-US" sz="4000" b="0" i="1" spc="25" dirty="0">
                <a:latin typeface="Times New Roman"/>
                <a:cs typeface="Times New Roman"/>
              </a:rPr>
              <a:t> </a:t>
            </a:r>
            <a:r>
              <a:rPr lang="en-US" sz="4000" b="0" dirty="0">
                <a:latin typeface="Times New Roman"/>
                <a:cs typeface="Times New Roman"/>
              </a:rPr>
              <a:t>(</a:t>
            </a:r>
            <a:r>
              <a:rPr lang="en-US" sz="4000" b="0" spc="350" dirty="0">
                <a:latin typeface="Times New Roman"/>
                <a:cs typeface="Times New Roman"/>
              </a:rPr>
              <a:t> </a:t>
            </a:r>
            <a:r>
              <a:rPr lang="en-US" sz="4000" b="0" i="1" spc="-50" dirty="0">
                <a:latin typeface="Times New Roman"/>
                <a:cs typeface="Times New Roman"/>
              </a:rPr>
              <a:t>x</a:t>
            </a:r>
            <a:r>
              <a:rPr lang="en-US" sz="4000" b="0" i="1" dirty="0">
                <a:latin typeface="Times New Roman"/>
                <a:cs typeface="Times New Roman"/>
              </a:rPr>
              <a:t>	</a:t>
            </a:r>
            <a:r>
              <a:rPr lang="en-US" sz="4000" b="0" dirty="0">
                <a:latin typeface="Symbol"/>
                <a:cs typeface="Symbol"/>
              </a:rPr>
              <a:t></a:t>
            </a:r>
            <a:r>
              <a:rPr lang="en-US" sz="4000" b="0" spc="175" dirty="0">
                <a:latin typeface="Times New Roman"/>
                <a:cs typeface="Times New Roman"/>
              </a:rPr>
              <a:t> </a:t>
            </a:r>
            <a:r>
              <a:rPr lang="en-US" sz="3200" b="0" dirty="0">
                <a:latin typeface="Symbol"/>
                <a:cs typeface="Symbol"/>
              </a:rPr>
              <a:t></a:t>
            </a:r>
            <a:r>
              <a:rPr lang="en-US" sz="3200" b="0" spc="35" dirty="0">
                <a:latin typeface="Times New Roman"/>
                <a:cs typeface="Times New Roman"/>
              </a:rPr>
              <a:t> </a:t>
            </a:r>
            <a:r>
              <a:rPr lang="en-US" sz="4000" b="0" dirty="0">
                <a:latin typeface="Times New Roman"/>
                <a:cs typeface="Times New Roman"/>
              </a:rPr>
              <a:t>)</a:t>
            </a:r>
            <a:r>
              <a:rPr lang="en-US" sz="4000" b="0" spc="175" dirty="0">
                <a:latin typeface="Times New Roman"/>
                <a:cs typeface="Times New Roman"/>
              </a:rPr>
              <a:t> </a:t>
            </a:r>
            <a:r>
              <a:rPr lang="en-US" sz="2000" b="0" spc="-75" baseline="36036" dirty="0">
                <a:latin typeface="Times New Roman"/>
                <a:cs typeface="Times New Roman"/>
              </a:rPr>
              <a:t>3</a:t>
            </a:r>
          </a:p>
          <a:p>
            <a:pPr marL="2709545">
              <a:lnSpc>
                <a:spcPct val="100000"/>
              </a:lnSpc>
              <a:spcBef>
                <a:spcPts val="470"/>
              </a:spcBef>
              <a:tabLst>
                <a:tab pos="3695065" algn="l"/>
              </a:tabLst>
            </a:pPr>
            <a:r>
              <a:rPr lang="en-US" sz="2000" spc="-75" baseline="36036" dirty="0">
                <a:latin typeface="Times New Roman"/>
                <a:cs typeface="Times New Roman"/>
              </a:rPr>
              <a:t>                                 </a:t>
            </a:r>
            <a:r>
              <a:rPr lang="en-US" sz="5550" baseline="-18018" dirty="0">
                <a:latin typeface="Symbol"/>
                <a:cs typeface="Symbol"/>
              </a:rPr>
              <a:t></a:t>
            </a:r>
            <a:r>
              <a:rPr lang="en-US" sz="5550" spc="127" baseline="-18018" dirty="0">
                <a:latin typeface="Times New Roman"/>
                <a:cs typeface="Times New Roman"/>
              </a:rPr>
              <a:t> </a:t>
            </a:r>
            <a:r>
              <a:rPr lang="en-US" sz="1850" spc="-50" dirty="0">
                <a:latin typeface="Times New Roman"/>
                <a:cs typeface="Times New Roman"/>
              </a:rPr>
              <a:t>3</a:t>
            </a:r>
            <a:endParaRPr lang="en-US" sz="1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lang="en-US" sz="1850" dirty="0">
              <a:latin typeface="Times New Roman"/>
              <a:cs typeface="Times New Roman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where E stands for expected value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400" spc="-110" dirty="0">
                <a:cs typeface="Arial"/>
              </a:rPr>
              <a:t>Abe l-shaped distribution which has no skewness, i.e., mean</a:t>
            </a:r>
          </a:p>
          <a:p>
            <a:pPr marL="355600" indent="-34290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2400" spc="-110" dirty="0">
                <a:cs typeface="Arial"/>
              </a:rPr>
              <a:t>median = mode is ca led a normal distribution.</a:t>
            </a:r>
          </a:p>
          <a:p>
            <a:pPr marL="355600" marR="231775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400" spc="-110" dirty="0">
                <a:cs typeface="Arial"/>
              </a:rPr>
              <a:t>If mean &gt; Median &gt; mode, the distribution is positively skewed distribution, or it is said to be skewed to the right.</a:t>
            </a:r>
          </a:p>
          <a:p>
            <a:pPr marL="355600" marR="408305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68300" algn="l"/>
              </a:tabLst>
            </a:pPr>
            <a:r>
              <a:rPr lang="en-US" sz="2400" spc="-110" dirty="0">
                <a:cs typeface="Arial"/>
              </a:rPr>
              <a:t>	If mean &lt; Median &lt; mode, the distribution is negatively skewed distribution, or it is said to be skewed to the left.</a:t>
            </a:r>
          </a:p>
          <a:p>
            <a:pPr marL="2709545">
              <a:lnSpc>
                <a:spcPct val="100000"/>
              </a:lnSpc>
              <a:spcBef>
                <a:spcPts val="470"/>
              </a:spcBef>
              <a:tabLst>
                <a:tab pos="3695065" algn="l"/>
              </a:tabLst>
            </a:pPr>
            <a:endParaRPr lang="en-US" sz="2400" spc="-110" dirty="0"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EE3D36-EB07-FCB3-FF9F-42AA1A63AB98}"/>
              </a:ext>
            </a:extLst>
          </p:cNvPr>
          <p:cNvCxnSpPr/>
          <p:nvPr/>
        </p:nvCxnSpPr>
        <p:spPr>
          <a:xfrm>
            <a:off x="3059419" y="1981199"/>
            <a:ext cx="3222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68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4209-9ECD-8124-6FFA-694035418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42052-7776-B3AC-70C0-6066A2D2B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DB42B5DB-A427-A666-7AA5-0723451438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956" y="477774"/>
            <a:ext cx="8324088" cy="5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0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58F8B-BC4B-303C-336D-B7ED0EAA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FD8211-D1B6-0EE0-656A-4203A7EF8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6047C-8409-3F70-5ACF-83CFF0FC6FEA}"/>
              </a:ext>
            </a:extLst>
          </p:cNvPr>
          <p:cNvSpPr txBox="1"/>
          <p:nvPr/>
        </p:nvSpPr>
        <p:spPr>
          <a:xfrm>
            <a:off x="653143" y="524765"/>
            <a:ext cx="10733314" cy="242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9"/>
              </a:spcBef>
            </a:pPr>
            <a:r>
              <a:rPr lang="en-US" sz="2800" b="1" spc="-110" dirty="0">
                <a:cs typeface="Arial"/>
              </a:rPr>
              <a:t>Measure of kurtosis</a:t>
            </a:r>
          </a:p>
          <a:p>
            <a:pPr marL="355600" marR="18415" indent="-343535" algn="just">
              <a:lnSpc>
                <a:spcPct val="100000"/>
              </a:lnSpc>
              <a:spcBef>
                <a:spcPts val="715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Kurtosis characterizes the relative peakedness or flatness of a distribution compared with the normal distribution.</a:t>
            </a:r>
          </a:p>
          <a:p>
            <a:pPr marL="355600" indent="-342900" algn="just">
              <a:lnSpc>
                <a:spcPct val="10000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Positive  kurtosis indicates  a  relatively  peaked distributions.</a:t>
            </a:r>
          </a:p>
          <a:p>
            <a:pPr marL="355600" indent="-342900" algn="just"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2000" spc="-110" dirty="0">
                <a:cs typeface="Arial"/>
              </a:rPr>
              <a:t>Negative	kurtosis indicates	a	relatively	flat distribution.</a:t>
            </a:r>
          </a:p>
          <a:p>
            <a:pPr marL="355600" indent="-342900" algn="just"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The population kurtosis is usually defined as: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61A43D8-6670-791F-E90E-5680A913AF50}"/>
              </a:ext>
            </a:extLst>
          </p:cNvPr>
          <p:cNvSpPr txBox="1"/>
          <p:nvPr/>
        </p:nvSpPr>
        <p:spPr>
          <a:xfrm>
            <a:off x="6496067" y="3827373"/>
            <a:ext cx="504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35" dirty="0">
                <a:latin typeface="Symbol"/>
                <a:cs typeface="Symbol"/>
              </a:rPr>
              <a:t></a:t>
            </a:r>
            <a:r>
              <a:rPr sz="3700" spc="-35" dirty="0">
                <a:latin typeface="Times New Roman"/>
                <a:cs typeface="Times New Roman"/>
              </a:rPr>
              <a:t>3</a:t>
            </a:r>
            <a:endParaRPr sz="3700" dirty="0">
              <a:latin typeface="Times New Roman"/>
              <a:cs typeface="Times New Roman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512E2A8-595C-89D2-5255-92B135757E59}"/>
              </a:ext>
            </a:extLst>
          </p:cNvPr>
          <p:cNvSpPr txBox="1"/>
          <p:nvPr/>
        </p:nvSpPr>
        <p:spPr>
          <a:xfrm>
            <a:off x="4854847" y="3429000"/>
            <a:ext cx="1505585" cy="13569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3700" i="1" spc="-114" dirty="0">
                <a:latin typeface="Times New Roman"/>
                <a:cs typeface="Times New Roman"/>
              </a:rPr>
              <a:t>E</a:t>
            </a:r>
            <a:r>
              <a:rPr sz="3700" spc="-114" dirty="0">
                <a:latin typeface="Times New Roman"/>
                <a:cs typeface="Times New Roman"/>
              </a:rPr>
              <a:t>(</a:t>
            </a:r>
            <a:r>
              <a:rPr sz="3700" i="1" spc="-114" dirty="0">
                <a:latin typeface="Times New Roman"/>
                <a:cs typeface="Times New Roman"/>
              </a:rPr>
              <a:t>x</a:t>
            </a:r>
            <a:r>
              <a:rPr sz="3700" i="1" spc="-300" dirty="0">
                <a:latin typeface="Times New Roman"/>
                <a:cs typeface="Times New Roman"/>
              </a:rPr>
              <a:t> </a:t>
            </a:r>
            <a:r>
              <a:rPr sz="3700" spc="-40" dirty="0">
                <a:latin typeface="Symbol"/>
                <a:cs typeface="Symbol"/>
              </a:rPr>
              <a:t></a:t>
            </a:r>
            <a:r>
              <a:rPr sz="3750" spc="-40" dirty="0">
                <a:latin typeface="Symbol"/>
                <a:cs typeface="Symbol"/>
              </a:rPr>
              <a:t></a:t>
            </a:r>
            <a:r>
              <a:rPr sz="3700" spc="-40" dirty="0">
                <a:latin typeface="Times New Roman"/>
                <a:cs typeface="Times New Roman"/>
              </a:rPr>
              <a:t>)</a:t>
            </a:r>
            <a:r>
              <a:rPr sz="3225" spc="-60" baseline="36175" dirty="0">
                <a:latin typeface="Times New Roman"/>
                <a:cs typeface="Times New Roman"/>
              </a:rPr>
              <a:t>4</a:t>
            </a:r>
            <a:endParaRPr sz="3225" baseline="36175" dirty="0">
              <a:latin typeface="Times New Roman"/>
              <a:cs typeface="Times New Roman"/>
            </a:endParaRPr>
          </a:p>
          <a:p>
            <a:pPr marL="45720" algn="ctr">
              <a:lnSpc>
                <a:spcPct val="100000"/>
              </a:lnSpc>
              <a:spcBef>
                <a:spcPts val="740"/>
              </a:spcBef>
            </a:pPr>
            <a:r>
              <a:rPr sz="3700" i="1" spc="-25" dirty="0">
                <a:latin typeface="Times New Roman"/>
                <a:cs typeface="Times New Roman"/>
              </a:rPr>
              <a:t>N</a:t>
            </a:r>
            <a:r>
              <a:rPr sz="3750" spc="-25" dirty="0">
                <a:latin typeface="Symbol"/>
                <a:cs typeface="Symbol"/>
              </a:rPr>
              <a:t></a:t>
            </a:r>
            <a:r>
              <a:rPr sz="3225" spc="-37" baseline="36175" dirty="0">
                <a:latin typeface="Times New Roman"/>
                <a:cs typeface="Times New Roman"/>
              </a:rPr>
              <a:t>4</a:t>
            </a:r>
            <a:endParaRPr sz="3225" baseline="36175" dirty="0">
              <a:latin typeface="Times New Roman"/>
              <a:cs typeface="Times New Roman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06D55-3062-9545-40E9-20A92C13AAEB}"/>
              </a:ext>
            </a:extLst>
          </p:cNvPr>
          <p:cNvCxnSpPr>
            <a:cxnSpLocks/>
          </p:cNvCxnSpPr>
          <p:nvPr/>
        </p:nvCxnSpPr>
        <p:spPr>
          <a:xfrm>
            <a:off x="4760766" y="4201886"/>
            <a:ext cx="15996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325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B0EC-83F6-59CA-809C-3CB8930C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54F755-80E7-1817-B2DE-4A59C3530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30BE127-AA9A-B65A-4EC7-E6F4483E2793}"/>
              </a:ext>
            </a:extLst>
          </p:cNvPr>
          <p:cNvGrpSpPr/>
          <p:nvPr/>
        </p:nvGrpSpPr>
        <p:grpSpPr>
          <a:xfrm>
            <a:off x="1882140" y="480060"/>
            <a:ext cx="8427720" cy="5897880"/>
            <a:chOff x="358140" y="480059"/>
            <a:chExt cx="8427720" cy="589788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C49FBC-5034-5A5A-F099-E1A7D40C5B79}"/>
                </a:ext>
              </a:extLst>
            </p:cNvPr>
            <p:cNvSpPr/>
            <p:nvPr/>
          </p:nvSpPr>
          <p:spPr>
            <a:xfrm>
              <a:off x="358140" y="480059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8427720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7720" y="5897880"/>
                  </a:lnTo>
                  <a:lnTo>
                    <a:pt x="84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89D772-1D96-6D8D-5EC1-A01448D2E3D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627" y="609599"/>
              <a:ext cx="7476744" cy="5605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963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AF744-AD0E-9422-8093-1701D90D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96FDD-9DBA-D727-B5E8-68CEF376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EF96425-2EC9-1A10-237D-76051C81FE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119" y="296255"/>
            <a:ext cx="8863762" cy="62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8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C7F0D-C748-B5C6-D299-A5CBC8AB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6AC53E-27A4-BD27-175C-5C61E61FA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1520976-9399-0970-8A9D-D2A319B57D53}"/>
              </a:ext>
            </a:extLst>
          </p:cNvPr>
          <p:cNvGrpSpPr/>
          <p:nvPr/>
        </p:nvGrpSpPr>
        <p:grpSpPr>
          <a:xfrm>
            <a:off x="1274162" y="104141"/>
            <a:ext cx="8479438" cy="6154056"/>
            <a:chOff x="358140" y="480059"/>
            <a:chExt cx="8427720" cy="589788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97A2977E-6DA6-DE65-56FF-7E3E75FB27B1}"/>
                </a:ext>
              </a:extLst>
            </p:cNvPr>
            <p:cNvSpPr/>
            <p:nvPr/>
          </p:nvSpPr>
          <p:spPr>
            <a:xfrm>
              <a:off x="358140" y="480059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8427720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7720" y="5897880"/>
                  </a:lnTo>
                  <a:lnTo>
                    <a:pt x="84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A6A3C5A-0D0D-F26B-CA22-EF5846FCFB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192" y="643127"/>
              <a:ext cx="6071616" cy="5571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340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EEF-0939-00EB-7ADE-81B56E45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0D8616-1AC0-0BC3-C221-84F273B93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DA1EC-1B96-C494-DBEA-7165DBE97187}"/>
              </a:ext>
            </a:extLst>
          </p:cNvPr>
          <p:cNvSpPr txBox="1"/>
          <p:nvPr/>
        </p:nvSpPr>
        <p:spPr>
          <a:xfrm>
            <a:off x="356908" y="231401"/>
            <a:ext cx="750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spc="-105" dirty="0">
                <a:solidFill>
                  <a:srgbClr val="0070C0"/>
                </a:solidFill>
                <a:cs typeface="Arial"/>
              </a:rPr>
              <a:t>Probability Distribution: Discrete and Continuous:</a:t>
            </a:r>
            <a:endParaRPr lang="en-IN" sz="24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5A84E-CCB7-FE87-28F0-40AAC53EEA0E}"/>
              </a:ext>
            </a:extLst>
          </p:cNvPr>
          <p:cNvSpPr txBox="1"/>
          <p:nvPr/>
        </p:nvSpPr>
        <p:spPr>
          <a:xfrm>
            <a:off x="398694" y="922194"/>
            <a:ext cx="9919587" cy="4547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400" b="1" spc="-110" dirty="0">
                <a:cs typeface="Arial"/>
              </a:rPr>
              <a:t>Probability:</a:t>
            </a: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FontTx/>
              <a:buChar char="-"/>
            </a:pPr>
            <a:r>
              <a:rPr lang="en-US" spc="-110" dirty="0">
                <a:cs typeface="Arial"/>
              </a:rPr>
              <a:t>Long run average of random event occurring</a:t>
            </a: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FontTx/>
              <a:buChar char="-"/>
            </a:pPr>
            <a:r>
              <a:rPr lang="en-US" spc="-110" dirty="0">
                <a:cs typeface="Arial"/>
              </a:rPr>
              <a:t>Different from subjective beliefs</a:t>
            </a:r>
          </a:p>
          <a:p>
            <a:pPr marL="298450" indent="-28575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pc="-110" dirty="0">
                <a:cs typeface="Arial"/>
              </a:rPr>
              <a:t>A probability distribution is a rule that identifies possible outcomes of a random variable and assign a probability to each</a:t>
            </a:r>
          </a:p>
          <a:p>
            <a:pPr marL="298450" indent="-28575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pc="-110" dirty="0">
                <a:cs typeface="Arial"/>
              </a:rPr>
              <a:t>A discrete distribution has a finite number of values</a:t>
            </a:r>
          </a:p>
          <a:p>
            <a:pPr marL="12700">
              <a:spcBef>
                <a:spcPts val="919"/>
              </a:spcBef>
            </a:pPr>
            <a:r>
              <a:rPr lang="en-US" spc="-110" dirty="0">
                <a:cs typeface="Arial"/>
              </a:rPr>
              <a:t>            - e.g. Face value of a card, work experience of students rounded off to nearest month</a:t>
            </a:r>
          </a:p>
          <a:p>
            <a:pPr marL="298450" indent="-28575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pc="-110" dirty="0">
                <a:cs typeface="Arial"/>
              </a:rPr>
              <a:t>A continuous distribution has all possible values in some range</a:t>
            </a:r>
          </a:p>
          <a:p>
            <a:pPr marL="12700">
              <a:spcBef>
                <a:spcPts val="919"/>
              </a:spcBef>
            </a:pPr>
            <a:r>
              <a:rPr lang="en-US" spc="-110" dirty="0">
                <a:cs typeface="Arial"/>
              </a:rPr>
              <a:t>            - e.g. sales per month, height of students in this class</a:t>
            </a:r>
          </a:p>
          <a:p>
            <a:pPr marL="298450" indent="-28575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pc="-110" dirty="0">
                <a:cs typeface="Arial"/>
              </a:rPr>
              <a:t>continuous distribution are nicer to deal with and are good approximations when there are a large number possible values</a:t>
            </a:r>
          </a:p>
          <a:p>
            <a:pPr marL="12700">
              <a:spcBef>
                <a:spcPts val="919"/>
              </a:spcBef>
            </a:pPr>
            <a:endParaRPr lang="en-US" spc="-11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658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665A-8F0F-5E0E-2D9D-E55AF14E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D6E46E-17D0-CA41-126C-728BF538E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6CC58F4-43BB-3D3C-8749-9D351775239A}"/>
              </a:ext>
            </a:extLst>
          </p:cNvPr>
          <p:cNvGrpSpPr/>
          <p:nvPr/>
        </p:nvGrpSpPr>
        <p:grpSpPr>
          <a:xfrm>
            <a:off x="2013783" y="265738"/>
            <a:ext cx="8164434" cy="5538296"/>
            <a:chOff x="345947" y="467868"/>
            <a:chExt cx="8453755" cy="59239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92AA44C-FEFF-2B18-73A4-5E988DD90BE2}"/>
                </a:ext>
              </a:extLst>
            </p:cNvPr>
            <p:cNvSpPr/>
            <p:nvPr/>
          </p:nvSpPr>
          <p:spPr>
            <a:xfrm>
              <a:off x="358901" y="480822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0" y="5897880"/>
                  </a:moveTo>
                  <a:lnTo>
                    <a:pt x="8427720" y="5897880"/>
                  </a:lnTo>
                  <a:lnTo>
                    <a:pt x="8427720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3DA56F5-691D-5E77-58C2-55A632EEF6C3}"/>
                </a:ext>
              </a:extLst>
            </p:cNvPr>
            <p:cNvSpPr/>
            <p:nvPr/>
          </p:nvSpPr>
          <p:spPr>
            <a:xfrm>
              <a:off x="483107" y="643128"/>
              <a:ext cx="8178165" cy="5572125"/>
            </a:xfrm>
            <a:custGeom>
              <a:avLst/>
              <a:gdLst/>
              <a:ahLst/>
              <a:cxnLst/>
              <a:rect l="l" t="t" r="r" b="b"/>
              <a:pathLst>
                <a:path w="8178165" h="5572125">
                  <a:moveTo>
                    <a:pt x="8177783" y="0"/>
                  </a:moveTo>
                  <a:lnTo>
                    <a:pt x="0" y="0"/>
                  </a:lnTo>
                  <a:lnTo>
                    <a:pt x="0" y="5571744"/>
                  </a:lnTo>
                  <a:lnTo>
                    <a:pt x="8177783" y="5571744"/>
                  </a:lnTo>
                  <a:lnTo>
                    <a:pt x="8177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501BCD4-8162-4D36-6BBD-9FFAB5F9BE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129028"/>
              <a:ext cx="7464552" cy="259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559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374D-0988-5758-E297-367DD7C1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274C96-43FF-F3A7-6F5E-84FED4AE8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9E16C02E-81FD-DC51-D8F9-ACA9C0BF52DB}"/>
              </a:ext>
            </a:extLst>
          </p:cNvPr>
          <p:cNvPicPr/>
          <p:nvPr/>
        </p:nvPicPr>
        <p:blipFill>
          <a:blip r:embed="rId2" cstate="print"/>
          <a:srcRect r="2566" b="1190"/>
          <a:stretch/>
        </p:blipFill>
        <p:spPr>
          <a:xfrm>
            <a:off x="2112063" y="424875"/>
            <a:ext cx="7967873" cy="50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0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2B68-2787-F34C-91BE-12BF86DA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4BEEFA-BCCC-210F-A48D-5D298FD0D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955FD-D54A-847C-7468-32256A2E1C46}"/>
              </a:ext>
            </a:extLst>
          </p:cNvPr>
          <p:cNvSpPr txBox="1"/>
          <p:nvPr/>
        </p:nvSpPr>
        <p:spPr>
          <a:xfrm>
            <a:off x="766012" y="974130"/>
            <a:ext cx="7435516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400" b="1" u="sng" spc="-110" dirty="0">
                <a:cs typeface="Arial"/>
              </a:rPr>
              <a:t>Expected Value or Mean:</a:t>
            </a: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FontTx/>
              <a:buChar char="-"/>
            </a:pPr>
            <a:r>
              <a:rPr lang="en-US" spc="-110" dirty="0">
                <a:cs typeface="Arial"/>
              </a:rPr>
              <a:t>The expected value or mean (</a:t>
            </a:r>
            <a:r>
              <a:rPr lang="en-IN" sz="1800" spc="-40" dirty="0">
                <a:latin typeface="Symbol"/>
                <a:cs typeface="Symbol"/>
              </a:rPr>
              <a:t>) </a:t>
            </a:r>
            <a:r>
              <a:rPr lang="en-IN" spc="-110" dirty="0">
                <a:cs typeface="Arial"/>
              </a:rPr>
              <a:t>od a random variable is the weighted average of the values</a:t>
            </a: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lang="en-US" spc="-110" dirty="0">
                <a:cs typeface="Arial"/>
              </a:rPr>
              <a:t>            - the Probabilities serve as weights</a:t>
            </a:r>
          </a:p>
          <a:p>
            <a:pPr marL="12700">
              <a:spcBef>
                <a:spcPts val="919"/>
              </a:spcBef>
            </a:pPr>
            <a:r>
              <a:rPr lang="en-US" spc="-110" dirty="0">
                <a:cs typeface="Arial"/>
              </a:rPr>
              <a:t>                           E(X) = </a:t>
            </a:r>
            <a:r>
              <a:rPr lang="en-IN" sz="1800" spc="-365" dirty="0">
                <a:latin typeface="Symbol"/>
                <a:cs typeface="Symbol"/>
              </a:rPr>
              <a:t></a:t>
            </a:r>
            <a:r>
              <a:rPr lang="en-IN" sz="1800" spc="-365" dirty="0">
                <a:cs typeface="Symbol"/>
              </a:rPr>
              <a:t>x</a:t>
            </a:r>
            <a:r>
              <a:rPr lang="en-IN" sz="1800" spc="-250" dirty="0">
                <a:latin typeface="Arial"/>
                <a:cs typeface="Arial"/>
              </a:rPr>
              <a:t> </a:t>
            </a:r>
            <a:r>
              <a:rPr lang="en-IN" sz="1600" spc="-375" baseline="-19519" dirty="0">
                <a:latin typeface="Arial"/>
                <a:cs typeface="Arial"/>
              </a:rPr>
              <a:t>1        </a:t>
            </a:r>
            <a:r>
              <a:rPr lang="en-IN" sz="1600" spc="-254" dirty="0">
                <a:latin typeface="Arial"/>
                <a:cs typeface="Arial"/>
              </a:rPr>
              <a:t>P</a:t>
            </a:r>
            <a:r>
              <a:rPr lang="en-IN" sz="1600" spc="-250" baseline="-19519" dirty="0">
                <a:latin typeface="Arial"/>
                <a:cs typeface="Arial"/>
              </a:rPr>
              <a:t> </a:t>
            </a:r>
            <a:r>
              <a:rPr lang="en-IN" sz="1800" spc="-229" dirty="0">
                <a:latin typeface="Arial"/>
                <a:cs typeface="Arial"/>
              </a:rPr>
              <a:t>(</a:t>
            </a:r>
            <a:r>
              <a:rPr lang="en-IN" spc="-220" dirty="0">
                <a:latin typeface="Arial"/>
                <a:cs typeface="Arial"/>
              </a:rPr>
              <a:t>X = </a:t>
            </a:r>
            <a:r>
              <a:rPr lang="en-IN" sz="1800" spc="-365" dirty="0">
                <a:cs typeface="Symbol"/>
              </a:rPr>
              <a:t>x</a:t>
            </a:r>
            <a:r>
              <a:rPr lang="en-IN" sz="1800" spc="-250" dirty="0">
                <a:latin typeface="Arial"/>
                <a:cs typeface="Arial"/>
              </a:rPr>
              <a:t> </a:t>
            </a:r>
            <a:r>
              <a:rPr lang="en-IN" sz="1600" spc="-375" baseline="-19519" dirty="0">
                <a:latin typeface="Arial"/>
                <a:cs typeface="Arial"/>
              </a:rPr>
              <a:t>1 </a:t>
            </a:r>
            <a:r>
              <a:rPr lang="en-IN" sz="1800" spc="-114" dirty="0">
                <a:latin typeface="Arial"/>
                <a:cs typeface="Arial"/>
              </a:rPr>
              <a:t>)</a:t>
            </a:r>
          </a:p>
          <a:p>
            <a:pPr marL="298450" indent="-285750">
              <a:spcBef>
                <a:spcPts val="919"/>
              </a:spcBef>
              <a:buFontTx/>
              <a:buChar char="-"/>
            </a:pPr>
            <a:r>
              <a:rPr lang="en-IN" spc="-114" dirty="0">
                <a:latin typeface="Arial"/>
                <a:cs typeface="Arial"/>
              </a:rPr>
              <a:t>What is the mean number of TVs sold per day?</a:t>
            </a:r>
          </a:p>
          <a:p>
            <a:pPr marL="298450" indent="-285750">
              <a:spcBef>
                <a:spcPts val="919"/>
              </a:spcBef>
              <a:buFontTx/>
              <a:buChar char="-"/>
            </a:pPr>
            <a:r>
              <a:rPr lang="en-IN" spc="-114" dirty="0">
                <a:latin typeface="Arial"/>
                <a:cs typeface="Arial"/>
              </a:rPr>
              <a:t>What does this number imply?</a:t>
            </a:r>
            <a:endParaRPr lang="en-US" spc="-11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47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638-543C-4A60-36E0-322480F0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DDD065-0F0B-1586-1331-0C45CA777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C6D8306-EB3A-C10D-3110-584EA3C8F97E}"/>
              </a:ext>
            </a:extLst>
          </p:cNvPr>
          <p:cNvGrpSpPr/>
          <p:nvPr/>
        </p:nvGrpSpPr>
        <p:grpSpPr>
          <a:xfrm>
            <a:off x="1869122" y="467042"/>
            <a:ext cx="8453755" cy="5923915"/>
            <a:chOff x="345947" y="467868"/>
            <a:chExt cx="8453755" cy="59239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9669E86-5226-2D89-DF6B-BB63798CAC7A}"/>
                </a:ext>
              </a:extLst>
            </p:cNvPr>
            <p:cNvSpPr/>
            <p:nvPr/>
          </p:nvSpPr>
          <p:spPr>
            <a:xfrm>
              <a:off x="358901" y="480822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0" y="5897880"/>
                  </a:moveTo>
                  <a:lnTo>
                    <a:pt x="8427720" y="5897880"/>
                  </a:lnTo>
                  <a:lnTo>
                    <a:pt x="8427720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2BF82B2-4E67-80D3-C166-0D47F7198898}"/>
                </a:ext>
              </a:extLst>
            </p:cNvPr>
            <p:cNvSpPr/>
            <p:nvPr/>
          </p:nvSpPr>
          <p:spPr>
            <a:xfrm>
              <a:off x="483107" y="643128"/>
              <a:ext cx="8178165" cy="5572125"/>
            </a:xfrm>
            <a:custGeom>
              <a:avLst/>
              <a:gdLst/>
              <a:ahLst/>
              <a:cxnLst/>
              <a:rect l="l" t="t" r="r" b="b"/>
              <a:pathLst>
                <a:path w="8178165" h="5572125">
                  <a:moveTo>
                    <a:pt x="8177783" y="0"/>
                  </a:moveTo>
                  <a:lnTo>
                    <a:pt x="0" y="0"/>
                  </a:lnTo>
                  <a:lnTo>
                    <a:pt x="0" y="5571744"/>
                  </a:lnTo>
                  <a:lnTo>
                    <a:pt x="8177783" y="5571744"/>
                  </a:lnTo>
                  <a:lnTo>
                    <a:pt x="8177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AB8028D8-111B-F5F3-5C37-D2F42AECA9A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1295400"/>
              <a:ext cx="7464552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926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92E22-444F-CB56-363E-FE69EAA2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27037F-07B0-BBFE-7DB8-A21344F51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2E97A64E-F80E-A6AD-84B4-C1C2AE89BF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763" y="784542"/>
            <a:ext cx="8177783" cy="49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C385-2445-108B-2247-C4C785BE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187212-3DE7-B6DA-82B7-1BD12C64B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16C8828-EBCA-A134-AD69-92EC15384B3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108" y="1367333"/>
            <a:ext cx="8177783" cy="41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5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4858F-E743-362B-8C9A-B6C069BB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B17707-F9D5-092B-A705-F1B71115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C0DE494-7CB6-D912-1019-337FEF85874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941" y="1272478"/>
            <a:ext cx="6839264" cy="4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7D63-75F4-1F21-A211-A7384702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5DEC2-89C6-AF0C-05D0-143E0776E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8D31FA9-0CFE-21F4-213E-1BC96E50E3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021" y="1066050"/>
            <a:ext cx="8154418" cy="42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33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9F7BE-BD27-2128-39AF-C99A4381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4A33ED-49DA-3C6B-2DD4-819AB07F1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F8A1B3CC-2D92-ED60-D994-975370BF42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824" y="1062632"/>
            <a:ext cx="8154351" cy="44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1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CF84-FF15-38FB-7E68-CA9C46A2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6FC626-9949-DACB-DF45-C1694D85E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170CBF-C620-D7C2-D85C-C3B8E7A1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8" y="329749"/>
            <a:ext cx="10657244" cy="854075"/>
          </a:xfrm>
        </p:spPr>
        <p:txBody>
          <a:bodyPr/>
          <a:lstStyle/>
          <a:p>
            <a:r>
              <a:rPr lang="en-IN" u="sng" spc="-10">
                <a:solidFill>
                  <a:srgbClr val="006EBE"/>
                </a:solidFill>
              </a:rPr>
              <a:t>Quality Control: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3A7B2-6D8D-2C15-1F9F-C550CDAB4C44}"/>
              </a:ext>
            </a:extLst>
          </p:cNvPr>
          <p:cNvSpPr txBox="1"/>
          <p:nvPr/>
        </p:nvSpPr>
        <p:spPr>
          <a:xfrm>
            <a:off x="642791" y="1371599"/>
            <a:ext cx="11135552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lvl="1">
              <a:spcBef>
                <a:spcPts val="805"/>
              </a:spcBef>
            </a:pPr>
            <a:r>
              <a:rPr lang="en-US" sz="2400"/>
              <a:t>Determining	techniques for </a:t>
            </a:r>
            <a:r>
              <a:rPr lang="en-IN" sz="2400"/>
              <a:t>evaluation of quality </a:t>
            </a:r>
            <a:r>
              <a:rPr lang="en-US" sz="2400"/>
              <a:t>through adequate sampling</a:t>
            </a:r>
            <a:r>
              <a:rPr lang="en-IN" sz="2400"/>
              <a:t> in process control </a:t>
            </a:r>
            <a:r>
              <a:rPr lang="en-US" sz="2400">
                <a:cs typeface="Comic Sans MS"/>
              </a:rPr>
              <a:t>consumer</a:t>
            </a:r>
            <a:r>
              <a:rPr lang="en-US" sz="2400" spc="484">
                <a:cs typeface="Comic Sans MS"/>
              </a:rPr>
              <a:t> </a:t>
            </a:r>
            <a:r>
              <a:rPr lang="en-US" sz="2400">
                <a:cs typeface="Comic Sans MS"/>
              </a:rPr>
              <a:t>survey</a:t>
            </a:r>
            <a:r>
              <a:rPr lang="en-US" sz="2400" spc="490">
                <a:cs typeface="Comic Sans MS"/>
              </a:rPr>
              <a:t> </a:t>
            </a:r>
            <a:r>
              <a:rPr lang="en-US" sz="2400">
                <a:cs typeface="Comic Sans MS"/>
              </a:rPr>
              <a:t>and</a:t>
            </a:r>
            <a:r>
              <a:rPr lang="en-US" sz="2400" spc="490">
                <a:cs typeface="Comic Sans MS"/>
              </a:rPr>
              <a:t> </a:t>
            </a:r>
            <a:r>
              <a:rPr lang="en-US" sz="2400">
                <a:cs typeface="Comic Sans MS"/>
              </a:rPr>
              <a:t>experimental</a:t>
            </a:r>
            <a:r>
              <a:rPr lang="en-US" sz="2400" spc="495">
                <a:cs typeface="Comic Sans MS"/>
              </a:rPr>
              <a:t> </a:t>
            </a:r>
            <a:r>
              <a:rPr lang="en-US" sz="2400">
                <a:cs typeface="Comic Sans MS"/>
              </a:rPr>
              <a:t>design</a:t>
            </a:r>
            <a:r>
              <a:rPr lang="en-US" sz="2400" spc="505">
                <a:cs typeface="Comic Sans MS"/>
              </a:rPr>
              <a:t> </a:t>
            </a:r>
            <a:r>
              <a:rPr lang="en-US" sz="2400">
                <a:cs typeface="Comic Sans MS"/>
              </a:rPr>
              <a:t>in</a:t>
            </a:r>
            <a:r>
              <a:rPr lang="en-US" sz="2400" spc="500">
                <a:cs typeface="Comic Sans MS"/>
              </a:rPr>
              <a:t> </a:t>
            </a:r>
            <a:r>
              <a:rPr lang="en-US" sz="2400" spc="-10">
                <a:cs typeface="Comic Sans MS"/>
              </a:rPr>
              <a:t>product </a:t>
            </a:r>
            <a:r>
              <a:rPr lang="en-US" sz="2400">
                <a:cs typeface="Comic Sans MS"/>
              </a:rPr>
              <a:t>development</a:t>
            </a:r>
            <a:r>
              <a:rPr lang="en-US" sz="2400" spc="-100">
                <a:cs typeface="Comic Sans MS"/>
              </a:rPr>
              <a:t> </a:t>
            </a:r>
            <a:r>
              <a:rPr lang="en-US" sz="2400" spc="-20">
                <a:cs typeface="Comic Sans MS"/>
              </a:rPr>
              <a:t>etc.</a:t>
            </a:r>
            <a:endParaRPr lang="en-US" sz="2400">
              <a:cs typeface="Comic Sans MS"/>
            </a:endParaRPr>
          </a:p>
          <a:p>
            <a:pPr marL="469900" lvl="1">
              <a:spcBef>
                <a:spcPts val="805"/>
              </a:spcBef>
            </a:pPr>
            <a:r>
              <a:rPr lang="en-US" sz="2400"/>
              <a:t>*Realizing  its  importance,  large  organizations  are maintaining  their  own  </a:t>
            </a:r>
            <a:r>
              <a:rPr lang="en-US" sz="2400" b="1">
                <a:solidFill>
                  <a:srgbClr val="00B050"/>
                </a:solidFill>
              </a:rPr>
              <a:t>Statistical  Quality  Control Department</a:t>
            </a:r>
            <a:r>
              <a:rPr lang="en-US" sz="2400"/>
              <a:t>.*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C78994B-0ECB-AE09-E14F-9C2D12CFEAF2}"/>
              </a:ext>
            </a:extLst>
          </p:cNvPr>
          <p:cNvSpPr txBox="1">
            <a:spLocks/>
          </p:cNvSpPr>
          <p:nvPr/>
        </p:nvSpPr>
        <p:spPr>
          <a:xfrm>
            <a:off x="767378" y="3359242"/>
            <a:ext cx="10657244" cy="854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spc="-10">
                <a:solidFill>
                  <a:srgbClr val="006EBE"/>
                </a:solidFill>
              </a:rPr>
              <a:t>Economics: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8B75-C544-1345-F598-77E7B82C2B2A}"/>
              </a:ext>
            </a:extLst>
          </p:cNvPr>
          <p:cNvSpPr txBox="1"/>
          <p:nvPr/>
        </p:nvSpPr>
        <p:spPr>
          <a:xfrm>
            <a:off x="767377" y="4169635"/>
            <a:ext cx="106572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7620" algn="just">
              <a:lnSpc>
                <a:spcPct val="100000"/>
              </a:lnSpc>
              <a:spcBef>
                <a:spcPts val="20"/>
              </a:spcBef>
            </a:pPr>
            <a:r>
              <a:rPr lang="en-US" sz="2400"/>
              <a:t>Measuring indicators such as volume of trade, size of labor force, and standard of living, analyzing consumer behavior,  computation  of  national  income  accounts, formulation of economic laws, etc.</a:t>
            </a:r>
          </a:p>
          <a:p>
            <a:pPr marL="469900" marR="13970" algn="just">
              <a:lnSpc>
                <a:spcPct val="100000"/>
              </a:lnSpc>
              <a:spcBef>
                <a:spcPts val="5"/>
              </a:spcBef>
            </a:pPr>
            <a:r>
              <a:rPr lang="en-US" sz="2400"/>
              <a:t>*Particularly, Regression analysis extensively uses in the field of Economics*.</a:t>
            </a:r>
          </a:p>
        </p:txBody>
      </p:sp>
    </p:spTree>
    <p:extLst>
      <p:ext uri="{BB962C8B-B14F-4D97-AF65-F5344CB8AC3E}">
        <p14:creationId xmlns:p14="http://schemas.microsoft.com/office/powerpoint/2010/main" val="4074970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8DDE-5BF2-6FA2-F58E-1D62FCCFC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AECA0-E2F6-3C73-1C42-03EE77C1E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C653EEB-1970-DD6F-4A26-8684F32DF9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108" y="550966"/>
            <a:ext cx="8177783" cy="54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2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289E-645F-7022-62BC-D8613832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5B5956-A3D2-C377-2B17-300A0DB44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6378983-70EE-8FB0-DEAA-0A393A63251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836" y="745050"/>
            <a:ext cx="7903889" cy="53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5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F88B-4AA0-907F-6DA6-3C21CFCC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C5D12-AF4E-C433-9678-C1F8D735F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5AFFAF3-9E57-A370-4205-543683E4E9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138" y="678097"/>
            <a:ext cx="8019288" cy="55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4C94-87A3-46D7-EE08-A8A23D5A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B4A8E-BB59-190F-90AF-FF81B682A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F683789D-BE92-B112-A40D-7757F69965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056" y="1004926"/>
            <a:ext cx="8107888" cy="32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0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7289-BF6A-87FF-CB82-5EE4CB1D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E43338-26EA-3E63-C1FC-FA16F4B50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933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9A420-D3F4-B0AB-92F5-64F2794E515C}"/>
              </a:ext>
            </a:extLst>
          </p:cNvPr>
          <p:cNvSpPr txBox="1"/>
          <p:nvPr/>
        </p:nvSpPr>
        <p:spPr>
          <a:xfrm>
            <a:off x="719488" y="263184"/>
            <a:ext cx="6771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spc="-105" dirty="0">
                <a:latin typeface="+mj-lt"/>
                <a:cs typeface="Arial"/>
              </a:rPr>
              <a:t>Summary of Session:</a:t>
            </a:r>
            <a:endParaRPr lang="en-IN" sz="24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72FF8-3CF4-C74A-7CE7-A00B5FC95C39}"/>
              </a:ext>
            </a:extLst>
          </p:cNvPr>
          <p:cNvSpPr txBox="1"/>
          <p:nvPr/>
        </p:nvSpPr>
        <p:spPr>
          <a:xfrm>
            <a:off x="398694" y="922194"/>
            <a:ext cx="9919587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A Random variable describes the probabilities for an uncertain further numerical outcome of a random process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A probability distribution is a rule that identifies possible outcomes of a random variable and assigns a probability to each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The expected value </a:t>
            </a:r>
            <a:r>
              <a:rPr lang="en-US" sz="2000" spc="-110" dirty="0">
                <a:latin typeface="Brush Script MT" panose="03060802040406070304" pitchFamily="66" charset="0"/>
                <a:cs typeface="Dreaming Outloud Script Pro" panose="020F0502020204030204" pitchFamily="66" charset="0"/>
              </a:rPr>
              <a:t>f</a:t>
            </a:r>
            <a:r>
              <a:rPr lang="en-US" sz="2000" spc="-110" dirty="0">
                <a:cs typeface="Arial"/>
              </a:rPr>
              <a:t> Mean of a random variable is the weighted average of its values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Variance is the weighted average of the squared deviations from the mean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A probability distribution can be pictorially represented by a histogram, box-plot, probability density function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Expected value of the sum of random variables is the sum of expected values of a individual random variables </a:t>
            </a:r>
          </a:p>
          <a:p>
            <a:pPr marL="355600" indent="-342900">
              <a:spcBef>
                <a:spcPts val="919"/>
              </a:spcBef>
              <a:buFont typeface="Arial" panose="020B0604020202020204" pitchFamily="34" charset="0"/>
              <a:buChar char="•"/>
            </a:pPr>
            <a:r>
              <a:rPr lang="en-US" sz="2000" spc="-110" dirty="0">
                <a:cs typeface="Arial"/>
              </a:rPr>
              <a:t>Same rule applies to variance only if the variables are independent</a:t>
            </a:r>
          </a:p>
        </p:txBody>
      </p:sp>
    </p:spTree>
    <p:extLst>
      <p:ext uri="{BB962C8B-B14F-4D97-AF65-F5344CB8AC3E}">
        <p14:creationId xmlns:p14="http://schemas.microsoft.com/office/powerpoint/2010/main" val="51455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313F-DE7E-BD95-7129-7067EA0E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8076D8-D2AF-81B2-71FF-5AE63B944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7B63563-A637-8015-4CF8-90E4899C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6" y="79528"/>
            <a:ext cx="10657244" cy="854075"/>
          </a:xfrm>
        </p:spPr>
        <p:txBody>
          <a:bodyPr/>
          <a:lstStyle/>
          <a:p>
            <a:r>
              <a:rPr lang="en-IN" sz="2400" u="sng" spc="-10">
                <a:solidFill>
                  <a:srgbClr val="006EBE"/>
                </a:solidFill>
              </a:rPr>
              <a:t>Health and Medicine: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3CA43-B910-387C-C16C-215D44869B72}"/>
              </a:ext>
            </a:extLst>
          </p:cNvPr>
          <p:cNvSpPr txBox="1"/>
          <p:nvPr/>
        </p:nvSpPr>
        <p:spPr>
          <a:xfrm>
            <a:off x="0" y="850234"/>
            <a:ext cx="11135552" cy="856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5015" marR="5080" indent="-56515" algn="just">
              <a:lnSpc>
                <a:spcPct val="91700"/>
              </a:lnSpc>
              <a:spcBef>
                <a:spcPts val="300"/>
              </a:spcBef>
            </a:pPr>
            <a:r>
              <a:rPr lang="en-US"/>
              <a:t>Developing and testing new drugs, delivering improved medical care, preventing  diagnosing,  and treating  disease,  etc.  Specifically, inferential Statistics has a tremendous application in the fields of health and medicine.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85FD4B4-657F-6D28-FD92-E5909D855EC5}"/>
              </a:ext>
            </a:extLst>
          </p:cNvPr>
          <p:cNvSpPr txBox="1">
            <a:spLocks/>
          </p:cNvSpPr>
          <p:nvPr/>
        </p:nvSpPr>
        <p:spPr>
          <a:xfrm>
            <a:off x="767376" y="3029522"/>
            <a:ext cx="10657244" cy="6019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spc="-10">
                <a:solidFill>
                  <a:srgbClr val="006EBE"/>
                </a:solidFill>
              </a:rPr>
              <a:t>Psychology: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0DF60-5E58-23D6-92F8-A0D8B834782D}"/>
              </a:ext>
            </a:extLst>
          </p:cNvPr>
          <p:cNvSpPr txBox="1"/>
          <p:nvPr/>
        </p:nvSpPr>
        <p:spPr>
          <a:xfrm>
            <a:off x="0" y="2336619"/>
            <a:ext cx="11135552" cy="60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5015" marR="5080" indent="-56515" algn="just">
              <a:lnSpc>
                <a:spcPct val="91700"/>
              </a:lnSpc>
              <a:spcBef>
                <a:spcPts val="300"/>
              </a:spcBef>
            </a:pPr>
            <a:r>
              <a:rPr lang="en-US"/>
              <a:t>Exploring the  interactions  of  species  with  their  environment, creating  theoretical  models  of  the  nervous  system,  studying genetically evolution,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7553BC-CD3F-93E9-7B48-EB2796651787}"/>
              </a:ext>
            </a:extLst>
          </p:cNvPr>
          <p:cNvSpPr txBox="1">
            <a:spLocks/>
          </p:cNvSpPr>
          <p:nvPr/>
        </p:nvSpPr>
        <p:spPr>
          <a:xfrm>
            <a:off x="767376" y="1729148"/>
            <a:ext cx="10657244" cy="6019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spc="-10">
                <a:solidFill>
                  <a:srgbClr val="006EBE"/>
                </a:solidFill>
              </a:rPr>
              <a:t>Biology: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A0DBD28-6EDB-EB69-24B6-591DACAEEDE6}"/>
              </a:ext>
            </a:extLst>
          </p:cNvPr>
          <p:cNvSpPr txBox="1">
            <a:spLocks/>
          </p:cNvSpPr>
          <p:nvPr/>
        </p:nvSpPr>
        <p:spPr>
          <a:xfrm>
            <a:off x="767376" y="4412264"/>
            <a:ext cx="10657244" cy="7067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u="sng" spc="-10">
                <a:solidFill>
                  <a:srgbClr val="006EBE"/>
                </a:solidFill>
                <a:cs typeface="Comic Sans MS"/>
              </a:rPr>
              <a:t>Sociology</a:t>
            </a:r>
            <a:r>
              <a:rPr lang="en-IN" sz="2400" u="sng" spc="-10">
                <a:solidFill>
                  <a:srgbClr val="006EBE"/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25971-1E5C-65E6-BEA7-21C4914ACDA0}"/>
              </a:ext>
            </a:extLst>
          </p:cNvPr>
          <p:cNvSpPr txBox="1"/>
          <p:nvPr/>
        </p:nvSpPr>
        <p:spPr>
          <a:xfrm>
            <a:off x="0" y="3720893"/>
            <a:ext cx="11135552" cy="60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5015" marR="5080" indent="-56515">
              <a:lnSpc>
                <a:spcPct val="91700"/>
              </a:lnSpc>
              <a:spcBef>
                <a:spcPts val="300"/>
              </a:spcBef>
            </a:pPr>
            <a:r>
              <a:rPr lang="en-US"/>
              <a:t>Measuring </a:t>
            </a:r>
            <a:r>
              <a:rPr lang="en-US" sz="1800" spc="-10">
                <a:cs typeface="Comic Sans MS"/>
              </a:rPr>
              <a:t>learning</a:t>
            </a:r>
            <a:r>
              <a:rPr lang="en-US" sz="1800">
                <a:cs typeface="Comic Sans MS"/>
              </a:rPr>
              <a:t>	</a:t>
            </a:r>
            <a:r>
              <a:rPr lang="en-US" sz="1800" spc="-10">
                <a:cs typeface="Comic Sans MS"/>
              </a:rPr>
              <a:t>ability,</a:t>
            </a:r>
            <a:r>
              <a:rPr lang="en-US" spc="-10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intelligence, </a:t>
            </a:r>
            <a:r>
              <a:rPr lang="en-US" sz="1800" spc="-25">
                <a:cs typeface="Comic Sans MS"/>
              </a:rPr>
              <a:t>and</a:t>
            </a:r>
            <a:r>
              <a:rPr lang="en-US" spc="-2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personality </a:t>
            </a:r>
            <a:r>
              <a:rPr lang="en-IN" sz="1800" spc="-10">
                <a:cs typeface="Comic Sans MS"/>
              </a:rPr>
              <a:t>characteristics </a:t>
            </a:r>
            <a:r>
              <a:rPr lang="en-US" sz="1800" spc="-10">
                <a:cs typeface="Comic Sans MS"/>
              </a:rPr>
              <a:t>creating</a:t>
            </a:r>
            <a:r>
              <a:rPr lang="en-US" sz="1800">
                <a:cs typeface="Comic Sans MS"/>
              </a:rPr>
              <a:t>	</a:t>
            </a:r>
            <a:r>
              <a:rPr lang="en-US" sz="1800" spc="-10">
                <a:cs typeface="Comic Sans MS"/>
              </a:rPr>
              <a:t>psychological</a:t>
            </a:r>
            <a:r>
              <a:rPr lang="en-US" sz="1800">
                <a:cs typeface="Comic Sans MS"/>
              </a:rPr>
              <a:t>	</a:t>
            </a:r>
            <a:r>
              <a:rPr lang="en-US" sz="1800" spc="-10">
                <a:cs typeface="Comic Sans MS"/>
              </a:rPr>
              <a:t>scales</a:t>
            </a:r>
            <a:r>
              <a:rPr lang="en-US" spc="-10">
                <a:cs typeface="Comic Sans MS"/>
              </a:rPr>
              <a:t> </a:t>
            </a:r>
            <a:r>
              <a:rPr lang="en-US" sz="1800" spc="-25">
                <a:cs typeface="Comic Sans MS"/>
              </a:rPr>
              <a:t>and</a:t>
            </a:r>
            <a:r>
              <a:rPr lang="en-US" spc="-25">
                <a:cs typeface="Comic Sans MS"/>
              </a:rPr>
              <a:t> </a:t>
            </a:r>
            <a:r>
              <a:rPr lang="en-US" sz="1800" spc="-10">
                <a:cs typeface="Comic Sans MS"/>
              </a:rPr>
              <a:t>abnormal</a:t>
            </a:r>
            <a:r>
              <a:rPr lang="en-US" spc="-10">
                <a:cs typeface="Comic Sans MS"/>
              </a:rPr>
              <a:t> </a:t>
            </a:r>
            <a:r>
              <a:rPr lang="en-IN" sz="1800">
                <a:cs typeface="Comic Sans MS"/>
              </a:rPr>
              <a:t>behaviour,</a:t>
            </a:r>
            <a:r>
              <a:rPr lang="en-IN" sz="1800" spc="-120">
                <a:cs typeface="Comic Sans MS"/>
              </a:rPr>
              <a:t> </a:t>
            </a:r>
            <a:r>
              <a:rPr lang="en-IN" sz="1800" spc="-20">
                <a:cs typeface="Comic Sans MS"/>
              </a:rPr>
              <a:t>etc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122F6-9BCC-3BB2-9456-332400D42AB3}"/>
              </a:ext>
            </a:extLst>
          </p:cNvPr>
          <p:cNvSpPr txBox="1"/>
          <p:nvPr/>
        </p:nvSpPr>
        <p:spPr>
          <a:xfrm>
            <a:off x="555705" y="5173956"/>
            <a:ext cx="11636295" cy="60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5080" lvl="1" indent="162560" algn="just">
              <a:lnSpc>
                <a:spcPct val="88400"/>
              </a:lnSpc>
              <a:spcBef>
                <a:spcPts val="380"/>
              </a:spcBef>
            </a:pPr>
            <a:r>
              <a:rPr lang="en-US"/>
              <a:t>Testing theories about social systems, designing and conducting sample surveys to study social attitudes, exploring cross-cultural differences, studying the growth of human population, etc.</a:t>
            </a:r>
          </a:p>
        </p:txBody>
      </p:sp>
    </p:spTree>
    <p:extLst>
      <p:ext uri="{BB962C8B-B14F-4D97-AF65-F5344CB8AC3E}">
        <p14:creationId xmlns:p14="http://schemas.microsoft.com/office/powerpoint/2010/main" val="9044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9E59-F320-863D-7AFA-3319D43E7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528D6-EF12-D6E8-880D-C2F1BC207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1693D57-F897-0063-4346-0CE3AE5A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76" y="322839"/>
            <a:ext cx="10657244" cy="85407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u="sng">
                <a:solidFill>
                  <a:srgbClr val="006EBE"/>
                </a:solidFill>
                <a:cs typeface="Comic Sans MS"/>
              </a:rPr>
              <a:t>There</a:t>
            </a:r>
            <a:r>
              <a:rPr lang="en-US" sz="2800" b="1" u="sng" spc="-10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cs typeface="Comic Sans MS"/>
              </a:rPr>
              <a:t>are</a:t>
            </a:r>
            <a:r>
              <a:rPr lang="en-US" sz="2800" b="1" u="sng" spc="-75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cs typeface="Comic Sans MS"/>
              </a:rPr>
              <a:t>two</a:t>
            </a:r>
            <a:r>
              <a:rPr lang="en-US" sz="2800" b="1" u="sng" spc="-80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cs typeface="Comic Sans MS"/>
              </a:rPr>
              <a:t>main</a:t>
            </a:r>
            <a:r>
              <a:rPr lang="en-US" sz="2800" b="1" u="sng" spc="-80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cs typeface="Comic Sans MS"/>
              </a:rPr>
              <a:t>branches</a:t>
            </a:r>
            <a:r>
              <a:rPr lang="en-US" sz="2800" b="1" u="sng" spc="-120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>
                <a:solidFill>
                  <a:srgbClr val="006EBE"/>
                </a:solidFill>
                <a:cs typeface="Comic Sans MS"/>
              </a:rPr>
              <a:t>of</a:t>
            </a:r>
            <a:r>
              <a:rPr lang="en-US" sz="2800" b="1" u="sng" spc="-120">
                <a:solidFill>
                  <a:srgbClr val="006EBE"/>
                </a:solidFill>
                <a:cs typeface="Comic Sans MS"/>
              </a:rPr>
              <a:t> </a:t>
            </a:r>
            <a:r>
              <a:rPr lang="en-US" sz="2800" b="1" u="sng" spc="-10">
                <a:solidFill>
                  <a:srgbClr val="006EBE"/>
                </a:solidFill>
                <a:cs typeface="Comic Sans MS"/>
              </a:rPr>
              <a:t>statistics:</a:t>
            </a:r>
            <a:endParaRPr lang="en-US" sz="2800" u="sng">
              <a:cs typeface="Comic Sans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2E5C-91FF-95A1-0494-B286ADE3BA5C}"/>
              </a:ext>
            </a:extLst>
          </p:cNvPr>
          <p:cNvSpPr txBox="1"/>
          <p:nvPr/>
        </p:nvSpPr>
        <p:spPr>
          <a:xfrm>
            <a:off x="1224576" y="3022172"/>
            <a:ext cx="10531996" cy="21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</a:pPr>
            <a:r>
              <a:rPr lang="en-US" sz="2000">
                <a:cs typeface="Comic Sans MS"/>
              </a:rPr>
              <a:t>It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is</a:t>
            </a:r>
            <a:r>
              <a:rPr lang="en-US" sz="2000" spc="-40">
                <a:cs typeface="Comic Sans MS"/>
              </a:rPr>
              <a:t> </a:t>
            </a:r>
            <a:r>
              <a:rPr lang="en-US" sz="2000">
                <a:cs typeface="Comic Sans MS"/>
              </a:rPr>
              <a:t>the</a:t>
            </a:r>
            <a:r>
              <a:rPr lang="en-US" sz="2000" spc="-45"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first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 b="1">
                <a:solidFill>
                  <a:srgbClr val="00AE4F"/>
                </a:solidFill>
                <a:cs typeface="Comic Sans MS"/>
              </a:rPr>
              <a:t>phase</a:t>
            </a:r>
            <a:r>
              <a:rPr lang="en-US" sz="2000" b="1" spc="-55">
                <a:solidFill>
                  <a:srgbClr val="00AE4F"/>
                </a:solidFill>
                <a:cs typeface="Comic Sans MS"/>
              </a:rPr>
              <a:t> </a:t>
            </a:r>
            <a:r>
              <a:rPr lang="en-US" sz="2000">
                <a:cs typeface="Comic Sans MS"/>
              </a:rPr>
              <a:t>of</a:t>
            </a:r>
            <a:r>
              <a:rPr lang="en-US" sz="2000" spc="20">
                <a:cs typeface="Comic Sans MS"/>
              </a:rPr>
              <a:t> </a:t>
            </a:r>
            <a:r>
              <a:rPr lang="en-US" sz="2000" spc="-10">
                <a:cs typeface="Comic Sans MS"/>
              </a:rPr>
              <a:t>Statistics;</a:t>
            </a:r>
            <a:endParaRPr lang="en-US" sz="2000">
              <a:cs typeface="Comic Sans MS"/>
            </a:endParaRPr>
          </a:p>
          <a:p>
            <a:pPr marL="298450" marR="5080" indent="-285750">
              <a:lnSpc>
                <a:spcPts val="26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1120775" algn="l"/>
                <a:tab pos="1617345" algn="l"/>
                <a:tab pos="1750060" algn="l"/>
                <a:tab pos="2494280" algn="l"/>
                <a:tab pos="2963545" algn="l"/>
                <a:tab pos="3601720" algn="l"/>
                <a:tab pos="3752850" algn="l"/>
                <a:tab pos="5403850" algn="l"/>
                <a:tab pos="5647690" algn="l"/>
                <a:tab pos="6306185" algn="l"/>
                <a:tab pos="6805930" algn="l"/>
                <a:tab pos="7263130" algn="l"/>
              </a:tabLst>
            </a:pPr>
            <a:r>
              <a:rPr lang="en-US" sz="2000" spc="-10">
                <a:cs typeface="Comic Sans MS"/>
              </a:rPr>
              <a:t>Involve any kind of data processing designed to the collection, organization, presentation, and analyzing </a:t>
            </a:r>
            <a:r>
              <a:rPr lang="en-US" sz="2000" spc="-10"/>
              <a:t>the  important  features  of  the  data  </a:t>
            </a:r>
            <a:r>
              <a:rPr lang="en-US" sz="2000" b="1" spc="-10">
                <a:solidFill>
                  <a:srgbClr val="00B050"/>
                </a:solidFill>
              </a:rPr>
              <a:t>with  out attempting to infer/conclude any thing that goes beyond the known data.</a:t>
            </a:r>
          </a:p>
          <a:p>
            <a:pPr marL="298450" marR="5080" indent="-285750">
              <a:lnSpc>
                <a:spcPts val="26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1120775" algn="l"/>
                <a:tab pos="1617345" algn="l"/>
                <a:tab pos="1750060" algn="l"/>
                <a:tab pos="2494280" algn="l"/>
                <a:tab pos="2963545" algn="l"/>
                <a:tab pos="3601720" algn="l"/>
                <a:tab pos="3752850" algn="l"/>
                <a:tab pos="5403850" algn="l"/>
                <a:tab pos="5647690" algn="l"/>
                <a:tab pos="6306185" algn="l"/>
                <a:tab pos="6805930" algn="l"/>
                <a:tab pos="7263130" algn="l"/>
              </a:tabLst>
            </a:pPr>
            <a:r>
              <a:rPr lang="en-US" sz="2000" spc="-10"/>
              <a:t>In short, descriptive Statistics describes the nature or  characteristics  of  the  observed  data  (usually  a sample)	</a:t>
            </a:r>
            <a:r>
              <a:rPr lang="en-US" sz="2000" b="1" spc="-10">
                <a:solidFill>
                  <a:srgbClr val="00B050"/>
                </a:solidFill>
              </a:rPr>
              <a:t>without   making   conclusion   or generalization</a:t>
            </a:r>
            <a:r>
              <a:rPr lang="en-US" sz="2000" spc="-10"/>
              <a:t>.</a:t>
            </a:r>
            <a:endParaRPr lang="en-US" sz="2000">
              <a:cs typeface="Comic Sans M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3F34FA-C40A-FC19-B516-3F987D30DE28}"/>
              </a:ext>
            </a:extLst>
          </p:cNvPr>
          <p:cNvSpPr txBox="1">
            <a:spLocks/>
          </p:cNvSpPr>
          <p:nvPr/>
        </p:nvSpPr>
        <p:spPr>
          <a:xfrm>
            <a:off x="767376" y="2236956"/>
            <a:ext cx="10657244" cy="6019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spc="-10">
                <a:solidFill>
                  <a:srgbClr val="006EBE"/>
                </a:solidFill>
              </a:rPr>
              <a:t>1. Descriptive statistics: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3E091-918B-0E99-A89C-A1735EFF66CC}"/>
              </a:ext>
            </a:extLst>
          </p:cNvPr>
          <p:cNvSpPr txBox="1"/>
          <p:nvPr/>
        </p:nvSpPr>
        <p:spPr>
          <a:xfrm>
            <a:off x="1311662" y="1222703"/>
            <a:ext cx="6117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b="0">
                <a:latin typeface="+mj-lt"/>
                <a:cs typeface="Comic Sans MS"/>
              </a:rPr>
              <a:t>Descriptive</a:t>
            </a:r>
            <a:r>
              <a:rPr lang="en-IN" sz="2400" b="0" spc="-85">
                <a:latin typeface="+mj-lt"/>
                <a:cs typeface="Comic Sans MS"/>
              </a:rPr>
              <a:t> </a:t>
            </a:r>
            <a:r>
              <a:rPr lang="en-IN" sz="2400" b="0" spc="-10">
                <a:latin typeface="+mj-lt"/>
                <a:cs typeface="Comic Sans MS"/>
              </a:rPr>
              <a:t>statistics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>
                <a:latin typeface="+mj-lt"/>
                <a:cs typeface="Comic Sans MS"/>
              </a:rPr>
              <a:t>Inferential</a:t>
            </a:r>
            <a:r>
              <a:rPr lang="en-IN" sz="2400" spc="-140">
                <a:latin typeface="+mj-lt"/>
                <a:cs typeface="Comic Sans MS"/>
              </a:rPr>
              <a:t> </a:t>
            </a:r>
            <a:r>
              <a:rPr lang="en-IN" sz="2400" spc="-10">
                <a:latin typeface="+mj-lt"/>
                <a:cs typeface="Comic Sans MS"/>
              </a:rPr>
              <a:t>statistics</a:t>
            </a:r>
            <a:endParaRPr lang="en-IN" sz="2400">
              <a:latin typeface="+mj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1133259"/>
      </p:ext>
    </p:extLst>
  </p:cSld>
  <p:clrMapOvr>
    <a:masterClrMapping/>
  </p:clrMapOvr>
</p:sld>
</file>

<file path=ppt/theme/theme1.xml><?xml version="1.0" encoding="utf-8"?>
<a:theme xmlns:a="http://schemas.openxmlformats.org/drawingml/2006/main" name="1_Aaseya-ppt-theme">
  <a:themeElements>
    <a:clrScheme name="Aaseya Color">
      <a:dk1>
        <a:srgbClr val="000000"/>
      </a:dk1>
      <a:lt1>
        <a:srgbClr val="FFFFFF"/>
      </a:lt1>
      <a:dk2>
        <a:srgbClr val="66787E"/>
      </a:dk2>
      <a:lt2>
        <a:srgbClr val="E9F0EF"/>
      </a:lt2>
      <a:accent1>
        <a:srgbClr val="96ED45"/>
      </a:accent1>
      <a:accent2>
        <a:srgbClr val="108DE2"/>
      </a:accent2>
      <a:accent3>
        <a:srgbClr val="2255A4"/>
      </a:accent3>
      <a:accent4>
        <a:srgbClr val="1AAACC"/>
      </a:accent4>
      <a:accent5>
        <a:srgbClr val="DE8625"/>
      </a:accent5>
      <a:accent6>
        <a:srgbClr val="85449A"/>
      </a:accent6>
      <a:hlink>
        <a:srgbClr val="637487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seya-ppt-theme" id="{D4C34810-D0B0-469A-B621-44ED2994EDA0}" vid="{EAEBCC40-F149-42FF-BA6D-7AF88FB12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BED6E8767AA54284A0297D4C60E672" ma:contentTypeVersion="12" ma:contentTypeDescription="Create a new document." ma:contentTypeScope="" ma:versionID="a95f47506a62f5ca0c16ee400f6e7938">
  <xsd:schema xmlns:xsd="http://www.w3.org/2001/XMLSchema" xmlns:xs="http://www.w3.org/2001/XMLSchema" xmlns:p="http://schemas.microsoft.com/office/2006/metadata/properties" xmlns:ns2="133edc8e-899e-43ea-b69f-63d3704e2e2f" xmlns:ns3="4f69cde2-47b3-4dfd-9a94-dde9d4bd82c5" targetNamespace="http://schemas.microsoft.com/office/2006/metadata/properties" ma:root="true" ma:fieldsID="7435b2b6709611f292dff944167baebd" ns2:_="" ns3:_="">
    <xsd:import namespace="133edc8e-899e-43ea-b69f-63d3704e2e2f"/>
    <xsd:import namespace="4f69cde2-47b3-4dfd-9a94-dde9d4bd82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edc8e-899e-43ea-b69f-63d3704e2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9cde2-47b3-4dfd-9a94-dde9d4bd82c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BDF567-C51C-497E-87CD-C1FCD5D006FE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4f69cde2-47b3-4dfd-9a94-dde9d4bd82c5"/>
    <ds:schemaRef ds:uri="http://purl.org/dc/dcmitype/"/>
    <ds:schemaRef ds:uri="http://purl.org/dc/elements/1.1/"/>
    <ds:schemaRef ds:uri="133edc8e-899e-43ea-b69f-63d3704e2e2f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B84ADE1-9629-424C-9123-4BAA5EEED1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9031EA-C335-4366-A557-AEB35400C73A}">
  <ds:schemaRefs>
    <ds:schemaRef ds:uri="133edc8e-899e-43ea-b69f-63d3704e2e2f"/>
    <ds:schemaRef ds:uri="4f69cde2-47b3-4dfd-9a94-dde9d4bd82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7143</Words>
  <Application>Microsoft Office PowerPoint</Application>
  <PresentationFormat>Widescreen</PresentationFormat>
  <Paragraphs>764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1_Aaseya-ppt-theme</vt:lpstr>
      <vt:lpstr>AI-Competency Training (ACT)</vt:lpstr>
      <vt:lpstr>Course Summary:</vt:lpstr>
      <vt:lpstr>Definitions:</vt:lpstr>
      <vt:lpstr>Importance of Statistics:</vt:lpstr>
      <vt:lpstr>Application areas of statistics:</vt:lpstr>
      <vt:lpstr>PowerPoint Presentation</vt:lpstr>
      <vt:lpstr>Quality Control:</vt:lpstr>
      <vt:lpstr>Health and Medicine:</vt:lpstr>
      <vt:lpstr>There are two main branches of statistics:</vt:lpstr>
      <vt:lpstr>The following are some examples of descriptive Statistics: </vt:lpstr>
      <vt:lpstr>2. Inferential statistics (Inductive Statistics): </vt:lpstr>
      <vt:lpstr>The following are some examples of inferential Statistics:</vt:lpstr>
      <vt:lpstr>Exercise: Descriptive Statistics or Inferential Statistics:</vt:lpstr>
      <vt:lpstr>Main terms in statistics:</vt:lpstr>
      <vt:lpstr>Main terms in statistics:</vt:lpstr>
      <vt:lpstr>PowerPoint Presentation</vt:lpstr>
      <vt:lpstr>STEPS/STATISTICAL INVESTIGATION:</vt:lpstr>
      <vt:lpstr>PowerPoint Presentation</vt:lpstr>
      <vt:lpstr>THE ENGINEERING METHOD AND STATISTICAL THINKING</vt:lpstr>
      <vt:lpstr>Cont’d:</vt:lpstr>
      <vt:lpstr>1.2. Data collection and graphical representation of data</vt:lpstr>
      <vt:lpstr>1.2. Data collection and graphical representation of data</vt:lpstr>
      <vt:lpstr>Method of data presentation</vt:lpstr>
      <vt:lpstr>1.Tabular presentation of data:</vt:lpstr>
      <vt:lpstr>B.Grouped (continuous) Frequency Distribution (GFD)</vt:lpstr>
      <vt:lpstr>Components of grouped frequency distribution</vt:lpstr>
      <vt:lpstr>PowerPoint Presentation</vt:lpstr>
      <vt:lpstr>PowerPoint Presentation</vt:lpstr>
      <vt:lpstr>Rules to construct Grouped Frequency Distribution (GFD):</vt:lpstr>
      <vt:lpstr>Types of Grouped Frequency Distribution</vt:lpstr>
      <vt:lpstr>PowerPoint Presentation</vt:lpstr>
      <vt:lpstr>PowerPoint Presentation</vt:lpstr>
      <vt:lpstr>PowerPoint Presentation</vt:lpstr>
      <vt:lpstr>Graphic Methods of Data presentation</vt:lpstr>
      <vt:lpstr>Steps to draw Histogram</vt:lpstr>
      <vt:lpstr>Steps to draw Histogram</vt:lpstr>
      <vt:lpstr>PowerPoint Presentation</vt:lpstr>
      <vt:lpstr>Diagrammatic Presentation Of Data</vt:lpstr>
      <vt:lpstr>1.3    Measures of Central Tendency</vt:lpstr>
      <vt:lpstr>1. Arithmetic Mean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1.4. Measure of Dispersion (of Variability)</vt:lpstr>
      <vt:lpstr>PowerPoint Presentation</vt:lpstr>
      <vt:lpstr>PowerPoint Presentation</vt:lpstr>
      <vt:lpstr>PowerPoint Presentation</vt:lpstr>
      <vt:lpstr>PowerPoint Presentation</vt:lpstr>
      <vt:lpstr>Measure of skewness and kurtosis  Skewness(mean deviation):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Prakash Puran</dc:creator>
  <cp:lastModifiedBy>Divya Boddapu</cp:lastModifiedBy>
  <cp:revision>2</cp:revision>
  <dcterms:created xsi:type="dcterms:W3CDTF">2018-05-17T09:59:09Z</dcterms:created>
  <dcterms:modified xsi:type="dcterms:W3CDTF">2025-06-12T09:54:33Z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0x010100E7BED6E8767AA54284A0297D4C60E672</vt:lpwstr>
  </property>
</Properties>
</file>